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"/>
  </p:notes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" userDrawn="1">
          <p15:clr>
            <a:srgbClr val="A4A3A4"/>
          </p15:clr>
        </p15:guide>
        <p15:guide id="2" pos="2880" userDrawn="1">
          <p15:clr>
            <a:srgbClr val="A4A3A4"/>
          </p15:clr>
        </p15:guide>
        <p15:guide id="3" orient="horz" pos="2260" userDrawn="1">
          <p15:clr>
            <a:srgbClr val="A4A3A4"/>
          </p15:clr>
        </p15:guide>
        <p15:guide id="4" orient="horz" pos="116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CECCA"/>
    <a:srgbClr val="92C959"/>
    <a:srgbClr val="61C7CA"/>
    <a:srgbClr val="C5C3D2"/>
    <a:srgbClr val="C2BECC"/>
    <a:srgbClr val="E8E5E8"/>
    <a:srgbClr val="FCFDFD"/>
    <a:srgbClr val="C7C5D8"/>
    <a:srgbClr val="FBDDE1"/>
    <a:srgbClr val="E4EF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4660"/>
  </p:normalViewPr>
  <p:slideViewPr>
    <p:cSldViewPr snapToGrid="0" showGuides="1">
      <p:cViewPr>
        <p:scale>
          <a:sx n="100" d="100"/>
          <a:sy n="100" d="100"/>
        </p:scale>
        <p:origin x="1098" y="186"/>
      </p:cViewPr>
      <p:guideLst>
        <p:guide orient="horz" pos="215"/>
        <p:guide pos="2880"/>
        <p:guide orient="horz" pos="2260"/>
        <p:guide orient="horz" pos="116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633EABE-CEEB-45D5-B7AD-941E56A88DD8}" type="datetimeFigureOut">
              <a:rPr lang="ko-KR" altLang="en-US" smtClean="0"/>
              <a:t>2025-01-21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44A8FC-8229-4ABA-B9E8-18191921436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191713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44A8FC-8229-4ABA-B9E8-181919214363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7435034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30FF50-9720-A547-B60C-2DB38E90D4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B04FAE93-2FAF-B974-DE71-E39173750F0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8FBAC27C-9AF1-0142-B109-74823581446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64F4C0A7-EC36-8585-0D83-0AADB793B5E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44A8FC-8229-4ABA-B9E8-181919214363}" type="slidenum">
              <a:rPr lang="ko-KR" altLang="en-US" smtClean="0"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679988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2025-01-21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682925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2025-01-21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454255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2025-01-21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539327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2025-01-21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98459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2025-01-21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970390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2025-01-21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190760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2025-01-21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632659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2025-01-21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416617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2025-01-21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769627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2025-01-21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71664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2025-01-21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715068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FE6582-36A2-40AF-B3B9-B56A20C29C3B}" type="datetimeFigureOut">
              <a:rPr lang="ko-KR" altLang="en-US" smtClean="0"/>
              <a:t>2025-01-21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025916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타원 31">
            <a:extLst>
              <a:ext uri="{FF2B5EF4-FFF2-40B4-BE49-F238E27FC236}">
                <a16:creationId xmlns:a16="http://schemas.microsoft.com/office/drawing/2014/main" id="{30D65E20-AC9E-9265-6644-93B0486D7780}"/>
              </a:ext>
            </a:extLst>
          </p:cNvPr>
          <p:cNvSpPr>
            <a:spLocks noChangeAspect="1"/>
          </p:cNvSpPr>
          <p:nvPr/>
        </p:nvSpPr>
        <p:spPr bwMode="auto">
          <a:xfrm>
            <a:off x="178232" y="2353901"/>
            <a:ext cx="2721803" cy="2741323"/>
          </a:xfrm>
          <a:prstGeom prst="ellipse">
            <a:avLst/>
          </a:prstGeom>
          <a:solidFill>
            <a:srgbClr val="3099C4"/>
          </a:solidFill>
          <a:ln w="25400" cap="flat" cmpd="sng" algn="ctr">
            <a:solidFill>
              <a:srgbClr val="4F81BD">
                <a:lumMod val="75000"/>
              </a:srgbClr>
            </a:solidFill>
            <a:prstDash val="soli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3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인간의</a:t>
            </a:r>
            <a:endParaRPr kumimoji="0" lang="en-US" altLang="ko-KR" sz="30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3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존엄성</a:t>
            </a:r>
          </a:p>
        </p:txBody>
      </p:sp>
      <p:sp>
        <p:nvSpPr>
          <p:cNvPr id="33" name="Freeform 452">
            <a:extLst>
              <a:ext uri="{FF2B5EF4-FFF2-40B4-BE49-F238E27FC236}">
                <a16:creationId xmlns:a16="http://schemas.microsoft.com/office/drawing/2014/main" id="{3FC8C5D0-95A0-5EEA-BEB6-113F6803C6E0}"/>
              </a:ext>
            </a:extLst>
          </p:cNvPr>
          <p:cNvSpPr>
            <a:spLocks/>
          </p:cNvSpPr>
          <p:nvPr/>
        </p:nvSpPr>
        <p:spPr bwMode="auto">
          <a:xfrm>
            <a:off x="314036" y="2385506"/>
            <a:ext cx="2431727" cy="801041"/>
          </a:xfrm>
          <a:custGeom>
            <a:avLst/>
            <a:gdLst>
              <a:gd name="T0" fmla="*/ 0 w 4756"/>
              <a:gd name="T1" fmla="*/ 2147483646 h 1576"/>
              <a:gd name="T2" fmla="*/ 2147483646 w 4756"/>
              <a:gd name="T3" fmla="*/ 2147483646 h 1576"/>
              <a:gd name="T4" fmla="*/ 2147483646 w 4756"/>
              <a:gd name="T5" fmla="*/ 2147483646 h 1576"/>
              <a:gd name="T6" fmla="*/ 2147483646 w 4756"/>
              <a:gd name="T7" fmla="*/ 2147483646 h 1576"/>
              <a:gd name="T8" fmla="*/ 2147483646 w 4756"/>
              <a:gd name="T9" fmla="*/ 2147483646 h 1576"/>
              <a:gd name="T10" fmla="*/ 2147483646 w 4756"/>
              <a:gd name="T11" fmla="*/ 2147483646 h 1576"/>
              <a:gd name="T12" fmla="*/ 2147483646 w 4756"/>
              <a:gd name="T13" fmla="*/ 2147483646 h 1576"/>
              <a:gd name="T14" fmla="*/ 2147483646 w 4756"/>
              <a:gd name="T15" fmla="*/ 2147483646 h 1576"/>
              <a:gd name="T16" fmla="*/ 2147483646 w 4756"/>
              <a:gd name="T17" fmla="*/ 2147483646 h 1576"/>
              <a:gd name="T18" fmla="*/ 2147483646 w 4756"/>
              <a:gd name="T19" fmla="*/ 2147483646 h 1576"/>
              <a:gd name="T20" fmla="*/ 2147483646 w 4756"/>
              <a:gd name="T21" fmla="*/ 2147483646 h 1576"/>
              <a:gd name="T22" fmla="*/ 2147483646 w 4756"/>
              <a:gd name="T23" fmla="*/ 2147483646 h 1576"/>
              <a:gd name="T24" fmla="*/ 2147483646 w 4756"/>
              <a:gd name="T25" fmla="*/ 2147483646 h 1576"/>
              <a:gd name="T26" fmla="*/ 2147483646 w 4756"/>
              <a:gd name="T27" fmla="*/ 2147483646 h 1576"/>
              <a:gd name="T28" fmla="*/ 2147483646 w 4756"/>
              <a:gd name="T29" fmla="*/ 2147483646 h 1576"/>
              <a:gd name="T30" fmla="*/ 2147483646 w 4756"/>
              <a:gd name="T31" fmla="*/ 2147483646 h 1576"/>
              <a:gd name="T32" fmla="*/ 2147483646 w 4756"/>
              <a:gd name="T33" fmla="*/ 2147483646 h 1576"/>
              <a:gd name="T34" fmla="*/ 2147483646 w 4756"/>
              <a:gd name="T35" fmla="*/ 2147483646 h 1576"/>
              <a:gd name="T36" fmla="*/ 2147483646 w 4756"/>
              <a:gd name="T37" fmla="*/ 2147483646 h 1576"/>
              <a:gd name="T38" fmla="*/ 2147483646 w 4756"/>
              <a:gd name="T39" fmla="*/ 2147483646 h 1576"/>
              <a:gd name="T40" fmla="*/ 2147483646 w 4756"/>
              <a:gd name="T41" fmla="*/ 2147483646 h 1576"/>
              <a:gd name="T42" fmla="*/ 2147483646 w 4756"/>
              <a:gd name="T43" fmla="*/ 2147483646 h 1576"/>
              <a:gd name="T44" fmla="*/ 2147483646 w 4756"/>
              <a:gd name="T45" fmla="*/ 2147483646 h 1576"/>
              <a:gd name="T46" fmla="*/ 2147483646 w 4756"/>
              <a:gd name="T47" fmla="*/ 2147483646 h 1576"/>
              <a:gd name="T48" fmla="*/ 2147483646 w 4756"/>
              <a:gd name="T49" fmla="*/ 2147483646 h 1576"/>
              <a:gd name="T50" fmla="*/ 2147483646 w 4756"/>
              <a:gd name="T51" fmla="*/ 0 h 1576"/>
              <a:gd name="T52" fmla="*/ 2147483646 w 4756"/>
              <a:gd name="T53" fmla="*/ 0 h 1576"/>
              <a:gd name="T54" fmla="*/ 2147483646 w 4756"/>
              <a:gd name="T55" fmla="*/ 2147483646 h 1576"/>
              <a:gd name="T56" fmla="*/ 2147483646 w 4756"/>
              <a:gd name="T57" fmla="*/ 2147483646 h 1576"/>
              <a:gd name="T58" fmla="*/ 2147483646 w 4756"/>
              <a:gd name="T59" fmla="*/ 2147483646 h 1576"/>
              <a:gd name="T60" fmla="*/ 2147483646 w 4756"/>
              <a:gd name="T61" fmla="*/ 2147483646 h 1576"/>
              <a:gd name="T62" fmla="*/ 2147483646 w 4756"/>
              <a:gd name="T63" fmla="*/ 2147483646 h 1576"/>
              <a:gd name="T64" fmla="*/ 2147483646 w 4756"/>
              <a:gd name="T65" fmla="*/ 2147483646 h 1576"/>
              <a:gd name="T66" fmla="*/ 2147483646 w 4756"/>
              <a:gd name="T67" fmla="*/ 2147483646 h 1576"/>
              <a:gd name="T68" fmla="*/ 2147483646 w 4756"/>
              <a:gd name="T69" fmla="*/ 2147483646 h 1576"/>
              <a:gd name="T70" fmla="*/ 2147483646 w 4756"/>
              <a:gd name="T71" fmla="*/ 2147483646 h 1576"/>
              <a:gd name="T72" fmla="*/ 2147483646 w 4756"/>
              <a:gd name="T73" fmla="*/ 2147483646 h 1576"/>
              <a:gd name="T74" fmla="*/ 2147483646 w 4756"/>
              <a:gd name="T75" fmla="*/ 2147483646 h 1576"/>
              <a:gd name="T76" fmla="*/ 2147483646 w 4756"/>
              <a:gd name="T77" fmla="*/ 2147483646 h 1576"/>
              <a:gd name="T78" fmla="*/ 2147483646 w 4756"/>
              <a:gd name="T79" fmla="*/ 2147483646 h 1576"/>
              <a:gd name="T80" fmla="*/ 2147483646 w 4756"/>
              <a:gd name="T81" fmla="*/ 2147483646 h 1576"/>
              <a:gd name="T82" fmla="*/ 2147483646 w 4756"/>
              <a:gd name="T83" fmla="*/ 2147483646 h 1576"/>
              <a:gd name="T84" fmla="*/ 2147483646 w 4756"/>
              <a:gd name="T85" fmla="*/ 2147483646 h 1576"/>
              <a:gd name="T86" fmla="*/ 2147483646 w 4756"/>
              <a:gd name="T87" fmla="*/ 2147483646 h 1576"/>
              <a:gd name="T88" fmla="*/ 2147483646 w 4756"/>
              <a:gd name="T89" fmla="*/ 2147483646 h 1576"/>
              <a:gd name="T90" fmla="*/ 2147483646 w 4756"/>
              <a:gd name="T91" fmla="*/ 2147483646 h 1576"/>
              <a:gd name="T92" fmla="*/ 2147483646 w 4756"/>
              <a:gd name="T93" fmla="*/ 2147483646 h 1576"/>
              <a:gd name="T94" fmla="*/ 2147483646 w 4756"/>
              <a:gd name="T95" fmla="*/ 2147483646 h 1576"/>
              <a:gd name="T96" fmla="*/ 2147483646 w 4756"/>
              <a:gd name="T97" fmla="*/ 2147483646 h 1576"/>
              <a:gd name="T98" fmla="*/ 2147483646 w 4756"/>
              <a:gd name="T99" fmla="*/ 2147483646 h 1576"/>
              <a:gd name="T100" fmla="*/ 2147483646 w 4756"/>
              <a:gd name="T101" fmla="*/ 2147483646 h 1576"/>
              <a:gd name="T102" fmla="*/ 0 w 4756"/>
              <a:gd name="T103" fmla="*/ 2147483646 h 157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4756"/>
              <a:gd name="T157" fmla="*/ 0 h 1576"/>
              <a:gd name="T158" fmla="*/ 4756 w 4756"/>
              <a:gd name="T159" fmla="*/ 1576 h 157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4756" h="1576">
                <a:moveTo>
                  <a:pt x="0" y="1576"/>
                </a:moveTo>
                <a:lnTo>
                  <a:pt x="0" y="1576"/>
                </a:lnTo>
                <a:lnTo>
                  <a:pt x="24" y="1518"/>
                </a:lnTo>
                <a:lnTo>
                  <a:pt x="50" y="1462"/>
                </a:lnTo>
                <a:lnTo>
                  <a:pt x="78" y="1406"/>
                </a:lnTo>
                <a:lnTo>
                  <a:pt x="108" y="1350"/>
                </a:lnTo>
                <a:lnTo>
                  <a:pt x="138" y="1296"/>
                </a:lnTo>
                <a:lnTo>
                  <a:pt x="170" y="1242"/>
                </a:lnTo>
                <a:lnTo>
                  <a:pt x="204" y="1190"/>
                </a:lnTo>
                <a:lnTo>
                  <a:pt x="238" y="1138"/>
                </a:lnTo>
                <a:lnTo>
                  <a:pt x="272" y="1086"/>
                </a:lnTo>
                <a:lnTo>
                  <a:pt x="310" y="1036"/>
                </a:lnTo>
                <a:lnTo>
                  <a:pt x="348" y="988"/>
                </a:lnTo>
                <a:lnTo>
                  <a:pt x="386" y="940"/>
                </a:lnTo>
                <a:lnTo>
                  <a:pt x="426" y="892"/>
                </a:lnTo>
                <a:lnTo>
                  <a:pt x="468" y="846"/>
                </a:lnTo>
                <a:lnTo>
                  <a:pt x="510" y="800"/>
                </a:lnTo>
                <a:lnTo>
                  <a:pt x="552" y="756"/>
                </a:lnTo>
                <a:lnTo>
                  <a:pt x="596" y="712"/>
                </a:lnTo>
                <a:lnTo>
                  <a:pt x="642" y="670"/>
                </a:lnTo>
                <a:lnTo>
                  <a:pt x="688" y="630"/>
                </a:lnTo>
                <a:lnTo>
                  <a:pt x="736" y="590"/>
                </a:lnTo>
                <a:lnTo>
                  <a:pt x="784" y="550"/>
                </a:lnTo>
                <a:lnTo>
                  <a:pt x="834" y="512"/>
                </a:lnTo>
                <a:lnTo>
                  <a:pt x="884" y="476"/>
                </a:lnTo>
                <a:lnTo>
                  <a:pt x="934" y="440"/>
                </a:lnTo>
                <a:lnTo>
                  <a:pt x="986" y="406"/>
                </a:lnTo>
                <a:lnTo>
                  <a:pt x="1040" y="374"/>
                </a:lnTo>
                <a:lnTo>
                  <a:pt x="1092" y="342"/>
                </a:lnTo>
                <a:lnTo>
                  <a:pt x="1148" y="312"/>
                </a:lnTo>
                <a:lnTo>
                  <a:pt x="1202" y="282"/>
                </a:lnTo>
                <a:lnTo>
                  <a:pt x="1258" y="254"/>
                </a:lnTo>
                <a:lnTo>
                  <a:pt x="1316" y="228"/>
                </a:lnTo>
                <a:lnTo>
                  <a:pt x="1374" y="202"/>
                </a:lnTo>
                <a:lnTo>
                  <a:pt x="1432" y="178"/>
                </a:lnTo>
                <a:lnTo>
                  <a:pt x="1490" y="156"/>
                </a:lnTo>
                <a:lnTo>
                  <a:pt x="1550" y="136"/>
                </a:lnTo>
                <a:lnTo>
                  <a:pt x="1610" y="116"/>
                </a:lnTo>
                <a:lnTo>
                  <a:pt x="1672" y="98"/>
                </a:lnTo>
                <a:lnTo>
                  <a:pt x="1732" y="80"/>
                </a:lnTo>
                <a:lnTo>
                  <a:pt x="1794" y="66"/>
                </a:lnTo>
                <a:lnTo>
                  <a:pt x="1858" y="52"/>
                </a:lnTo>
                <a:lnTo>
                  <a:pt x="1922" y="40"/>
                </a:lnTo>
                <a:lnTo>
                  <a:pt x="1984" y="30"/>
                </a:lnTo>
                <a:lnTo>
                  <a:pt x="2050" y="20"/>
                </a:lnTo>
                <a:lnTo>
                  <a:pt x="2114" y="12"/>
                </a:lnTo>
                <a:lnTo>
                  <a:pt x="2180" y="8"/>
                </a:lnTo>
                <a:lnTo>
                  <a:pt x="2246" y="2"/>
                </a:lnTo>
                <a:lnTo>
                  <a:pt x="2312" y="0"/>
                </a:lnTo>
                <a:lnTo>
                  <a:pt x="2378" y="0"/>
                </a:lnTo>
                <a:lnTo>
                  <a:pt x="2444" y="0"/>
                </a:lnTo>
                <a:lnTo>
                  <a:pt x="2510" y="2"/>
                </a:lnTo>
                <a:lnTo>
                  <a:pt x="2576" y="8"/>
                </a:lnTo>
                <a:lnTo>
                  <a:pt x="2642" y="12"/>
                </a:lnTo>
                <a:lnTo>
                  <a:pt x="2706" y="20"/>
                </a:lnTo>
                <a:lnTo>
                  <a:pt x="2772" y="30"/>
                </a:lnTo>
                <a:lnTo>
                  <a:pt x="2834" y="40"/>
                </a:lnTo>
                <a:lnTo>
                  <a:pt x="2898" y="52"/>
                </a:lnTo>
                <a:lnTo>
                  <a:pt x="2962" y="66"/>
                </a:lnTo>
                <a:lnTo>
                  <a:pt x="3024" y="80"/>
                </a:lnTo>
                <a:lnTo>
                  <a:pt x="3084" y="98"/>
                </a:lnTo>
                <a:lnTo>
                  <a:pt x="3146" y="116"/>
                </a:lnTo>
                <a:lnTo>
                  <a:pt x="3206" y="136"/>
                </a:lnTo>
                <a:lnTo>
                  <a:pt x="3266" y="156"/>
                </a:lnTo>
                <a:lnTo>
                  <a:pt x="3324" y="178"/>
                </a:lnTo>
                <a:lnTo>
                  <a:pt x="3382" y="202"/>
                </a:lnTo>
                <a:lnTo>
                  <a:pt x="3440" y="228"/>
                </a:lnTo>
                <a:lnTo>
                  <a:pt x="3498" y="254"/>
                </a:lnTo>
                <a:lnTo>
                  <a:pt x="3554" y="282"/>
                </a:lnTo>
                <a:lnTo>
                  <a:pt x="3608" y="312"/>
                </a:lnTo>
                <a:lnTo>
                  <a:pt x="3664" y="342"/>
                </a:lnTo>
                <a:lnTo>
                  <a:pt x="3716" y="374"/>
                </a:lnTo>
                <a:lnTo>
                  <a:pt x="3770" y="406"/>
                </a:lnTo>
                <a:lnTo>
                  <a:pt x="3822" y="440"/>
                </a:lnTo>
                <a:lnTo>
                  <a:pt x="3872" y="476"/>
                </a:lnTo>
                <a:lnTo>
                  <a:pt x="3922" y="512"/>
                </a:lnTo>
                <a:lnTo>
                  <a:pt x="3972" y="550"/>
                </a:lnTo>
                <a:lnTo>
                  <a:pt x="4020" y="590"/>
                </a:lnTo>
                <a:lnTo>
                  <a:pt x="4068" y="630"/>
                </a:lnTo>
                <a:lnTo>
                  <a:pt x="4114" y="670"/>
                </a:lnTo>
                <a:lnTo>
                  <a:pt x="4160" y="712"/>
                </a:lnTo>
                <a:lnTo>
                  <a:pt x="4204" y="756"/>
                </a:lnTo>
                <a:lnTo>
                  <a:pt x="4246" y="800"/>
                </a:lnTo>
                <a:lnTo>
                  <a:pt x="4288" y="846"/>
                </a:lnTo>
                <a:lnTo>
                  <a:pt x="4330" y="892"/>
                </a:lnTo>
                <a:lnTo>
                  <a:pt x="4370" y="940"/>
                </a:lnTo>
                <a:lnTo>
                  <a:pt x="4410" y="988"/>
                </a:lnTo>
                <a:lnTo>
                  <a:pt x="4446" y="1036"/>
                </a:lnTo>
                <a:lnTo>
                  <a:pt x="4484" y="1086"/>
                </a:lnTo>
                <a:lnTo>
                  <a:pt x="4518" y="1138"/>
                </a:lnTo>
                <a:lnTo>
                  <a:pt x="4552" y="1190"/>
                </a:lnTo>
                <a:lnTo>
                  <a:pt x="4586" y="1242"/>
                </a:lnTo>
                <a:lnTo>
                  <a:pt x="4618" y="1296"/>
                </a:lnTo>
                <a:lnTo>
                  <a:pt x="4648" y="1350"/>
                </a:lnTo>
                <a:lnTo>
                  <a:pt x="4678" y="1406"/>
                </a:lnTo>
                <a:lnTo>
                  <a:pt x="4706" y="1462"/>
                </a:lnTo>
                <a:lnTo>
                  <a:pt x="4732" y="1518"/>
                </a:lnTo>
                <a:lnTo>
                  <a:pt x="4756" y="1576"/>
                </a:lnTo>
                <a:lnTo>
                  <a:pt x="0" y="1576"/>
                </a:lnTo>
                <a:close/>
              </a:path>
            </a:pathLst>
          </a:custGeom>
          <a:gradFill rotWithShape="1">
            <a:gsLst>
              <a:gs pos="0">
                <a:srgbClr val="FFFFFF"/>
              </a:gs>
              <a:gs pos="100000">
                <a:srgbClr val="767676">
                  <a:alpha val="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35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/>
            </a:endParaRPr>
          </a:p>
        </p:txBody>
      </p:sp>
      <p:sp>
        <p:nvSpPr>
          <p:cNvPr id="35" name="타원 34">
            <a:extLst>
              <a:ext uri="{FF2B5EF4-FFF2-40B4-BE49-F238E27FC236}">
                <a16:creationId xmlns:a16="http://schemas.microsoft.com/office/drawing/2014/main" id="{3015FCB0-F18D-50A0-19FD-D46911C54FEA}"/>
              </a:ext>
            </a:extLst>
          </p:cNvPr>
          <p:cNvSpPr>
            <a:spLocks noChangeAspect="1"/>
          </p:cNvSpPr>
          <p:nvPr/>
        </p:nvSpPr>
        <p:spPr bwMode="auto">
          <a:xfrm>
            <a:off x="3214436" y="2353902"/>
            <a:ext cx="2717869" cy="2741323"/>
          </a:xfrm>
          <a:prstGeom prst="ellipse">
            <a:avLst/>
          </a:prstGeom>
          <a:solidFill>
            <a:srgbClr val="D59625"/>
          </a:solidFill>
          <a:ln w="25400" cap="flat" cmpd="sng" algn="ctr">
            <a:solidFill>
              <a:srgbClr val="B97B3D"/>
            </a:solidFill>
            <a:prstDash val="soli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3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사회의</a:t>
            </a:r>
            <a:endParaRPr kumimoji="0" lang="en-US" altLang="ko-KR" sz="30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3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공공선</a:t>
            </a:r>
          </a:p>
        </p:txBody>
      </p:sp>
      <p:sp>
        <p:nvSpPr>
          <p:cNvPr id="38" name="타원 37">
            <a:extLst>
              <a:ext uri="{FF2B5EF4-FFF2-40B4-BE49-F238E27FC236}">
                <a16:creationId xmlns:a16="http://schemas.microsoft.com/office/drawing/2014/main" id="{B41ADE41-43D9-64B8-8D5F-59DB6EA40E6E}"/>
              </a:ext>
            </a:extLst>
          </p:cNvPr>
          <p:cNvSpPr>
            <a:spLocks noChangeAspect="1"/>
          </p:cNvSpPr>
          <p:nvPr/>
        </p:nvSpPr>
        <p:spPr bwMode="auto">
          <a:xfrm>
            <a:off x="6246705" y="2353901"/>
            <a:ext cx="2721803" cy="2741323"/>
          </a:xfrm>
          <a:prstGeom prst="ellipse">
            <a:avLst/>
          </a:prstGeom>
          <a:solidFill>
            <a:srgbClr val="92B64A"/>
          </a:solidFill>
          <a:ln w="25400" cap="flat" cmpd="sng" algn="ctr">
            <a:solidFill>
              <a:srgbClr val="9BBB59">
                <a:lumMod val="75000"/>
              </a:srgbClr>
            </a:solidFill>
            <a:prstDash val="soli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3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기술의</a:t>
            </a:r>
            <a:endParaRPr kumimoji="0" lang="en-US" altLang="ko-KR" sz="30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3000" b="1" kern="0" dirty="0">
                <a:solidFill>
                  <a:prstClr val="white"/>
                </a:solidFill>
                <a:latin typeface="+mj-ea"/>
                <a:ea typeface="+mj-ea"/>
              </a:rPr>
              <a:t>합목적성</a:t>
            </a:r>
            <a:endParaRPr kumimoji="0" lang="ko-KR" altLang="en-US" sz="30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40" name="Freeform 452">
            <a:extLst>
              <a:ext uri="{FF2B5EF4-FFF2-40B4-BE49-F238E27FC236}">
                <a16:creationId xmlns:a16="http://schemas.microsoft.com/office/drawing/2014/main" id="{1CF335F3-7034-5F6B-5E88-891B99E68CAF}"/>
              </a:ext>
            </a:extLst>
          </p:cNvPr>
          <p:cNvSpPr>
            <a:spLocks/>
          </p:cNvSpPr>
          <p:nvPr/>
        </p:nvSpPr>
        <p:spPr bwMode="auto">
          <a:xfrm>
            <a:off x="3357506" y="2385506"/>
            <a:ext cx="2431727" cy="801041"/>
          </a:xfrm>
          <a:custGeom>
            <a:avLst/>
            <a:gdLst>
              <a:gd name="T0" fmla="*/ 0 w 4756"/>
              <a:gd name="T1" fmla="*/ 2147483646 h 1576"/>
              <a:gd name="T2" fmla="*/ 2147483646 w 4756"/>
              <a:gd name="T3" fmla="*/ 2147483646 h 1576"/>
              <a:gd name="T4" fmla="*/ 2147483646 w 4756"/>
              <a:gd name="T5" fmla="*/ 2147483646 h 1576"/>
              <a:gd name="T6" fmla="*/ 2147483646 w 4756"/>
              <a:gd name="T7" fmla="*/ 2147483646 h 1576"/>
              <a:gd name="T8" fmla="*/ 2147483646 w 4756"/>
              <a:gd name="T9" fmla="*/ 2147483646 h 1576"/>
              <a:gd name="T10" fmla="*/ 2147483646 w 4756"/>
              <a:gd name="T11" fmla="*/ 2147483646 h 1576"/>
              <a:gd name="T12" fmla="*/ 2147483646 w 4756"/>
              <a:gd name="T13" fmla="*/ 2147483646 h 1576"/>
              <a:gd name="T14" fmla="*/ 2147483646 w 4756"/>
              <a:gd name="T15" fmla="*/ 2147483646 h 1576"/>
              <a:gd name="T16" fmla="*/ 2147483646 w 4756"/>
              <a:gd name="T17" fmla="*/ 2147483646 h 1576"/>
              <a:gd name="T18" fmla="*/ 2147483646 w 4756"/>
              <a:gd name="T19" fmla="*/ 2147483646 h 1576"/>
              <a:gd name="T20" fmla="*/ 2147483646 w 4756"/>
              <a:gd name="T21" fmla="*/ 2147483646 h 1576"/>
              <a:gd name="T22" fmla="*/ 2147483646 w 4756"/>
              <a:gd name="T23" fmla="*/ 2147483646 h 1576"/>
              <a:gd name="T24" fmla="*/ 2147483646 w 4756"/>
              <a:gd name="T25" fmla="*/ 2147483646 h 1576"/>
              <a:gd name="T26" fmla="*/ 2147483646 w 4756"/>
              <a:gd name="T27" fmla="*/ 2147483646 h 1576"/>
              <a:gd name="T28" fmla="*/ 2147483646 w 4756"/>
              <a:gd name="T29" fmla="*/ 2147483646 h 1576"/>
              <a:gd name="T30" fmla="*/ 2147483646 w 4756"/>
              <a:gd name="T31" fmla="*/ 2147483646 h 1576"/>
              <a:gd name="T32" fmla="*/ 2147483646 w 4756"/>
              <a:gd name="T33" fmla="*/ 2147483646 h 1576"/>
              <a:gd name="T34" fmla="*/ 2147483646 w 4756"/>
              <a:gd name="T35" fmla="*/ 2147483646 h 1576"/>
              <a:gd name="T36" fmla="*/ 2147483646 w 4756"/>
              <a:gd name="T37" fmla="*/ 2147483646 h 1576"/>
              <a:gd name="T38" fmla="*/ 2147483646 w 4756"/>
              <a:gd name="T39" fmla="*/ 2147483646 h 1576"/>
              <a:gd name="T40" fmla="*/ 2147483646 w 4756"/>
              <a:gd name="T41" fmla="*/ 2147483646 h 1576"/>
              <a:gd name="T42" fmla="*/ 2147483646 w 4756"/>
              <a:gd name="T43" fmla="*/ 2147483646 h 1576"/>
              <a:gd name="T44" fmla="*/ 2147483646 w 4756"/>
              <a:gd name="T45" fmla="*/ 2147483646 h 1576"/>
              <a:gd name="T46" fmla="*/ 2147483646 w 4756"/>
              <a:gd name="T47" fmla="*/ 2147483646 h 1576"/>
              <a:gd name="T48" fmla="*/ 2147483646 w 4756"/>
              <a:gd name="T49" fmla="*/ 2147483646 h 1576"/>
              <a:gd name="T50" fmla="*/ 2147483646 w 4756"/>
              <a:gd name="T51" fmla="*/ 0 h 1576"/>
              <a:gd name="T52" fmla="*/ 2147483646 w 4756"/>
              <a:gd name="T53" fmla="*/ 0 h 1576"/>
              <a:gd name="T54" fmla="*/ 2147483646 w 4756"/>
              <a:gd name="T55" fmla="*/ 2147483646 h 1576"/>
              <a:gd name="T56" fmla="*/ 2147483646 w 4756"/>
              <a:gd name="T57" fmla="*/ 2147483646 h 1576"/>
              <a:gd name="T58" fmla="*/ 2147483646 w 4756"/>
              <a:gd name="T59" fmla="*/ 2147483646 h 1576"/>
              <a:gd name="T60" fmla="*/ 2147483646 w 4756"/>
              <a:gd name="T61" fmla="*/ 2147483646 h 1576"/>
              <a:gd name="T62" fmla="*/ 2147483646 w 4756"/>
              <a:gd name="T63" fmla="*/ 2147483646 h 1576"/>
              <a:gd name="T64" fmla="*/ 2147483646 w 4756"/>
              <a:gd name="T65" fmla="*/ 2147483646 h 1576"/>
              <a:gd name="T66" fmla="*/ 2147483646 w 4756"/>
              <a:gd name="T67" fmla="*/ 2147483646 h 1576"/>
              <a:gd name="T68" fmla="*/ 2147483646 w 4756"/>
              <a:gd name="T69" fmla="*/ 2147483646 h 1576"/>
              <a:gd name="T70" fmla="*/ 2147483646 w 4756"/>
              <a:gd name="T71" fmla="*/ 2147483646 h 1576"/>
              <a:gd name="T72" fmla="*/ 2147483646 w 4756"/>
              <a:gd name="T73" fmla="*/ 2147483646 h 1576"/>
              <a:gd name="T74" fmla="*/ 2147483646 w 4756"/>
              <a:gd name="T75" fmla="*/ 2147483646 h 1576"/>
              <a:gd name="T76" fmla="*/ 2147483646 w 4756"/>
              <a:gd name="T77" fmla="*/ 2147483646 h 1576"/>
              <a:gd name="T78" fmla="*/ 2147483646 w 4756"/>
              <a:gd name="T79" fmla="*/ 2147483646 h 1576"/>
              <a:gd name="T80" fmla="*/ 2147483646 w 4756"/>
              <a:gd name="T81" fmla="*/ 2147483646 h 1576"/>
              <a:gd name="T82" fmla="*/ 2147483646 w 4756"/>
              <a:gd name="T83" fmla="*/ 2147483646 h 1576"/>
              <a:gd name="T84" fmla="*/ 2147483646 w 4756"/>
              <a:gd name="T85" fmla="*/ 2147483646 h 1576"/>
              <a:gd name="T86" fmla="*/ 2147483646 w 4756"/>
              <a:gd name="T87" fmla="*/ 2147483646 h 1576"/>
              <a:gd name="T88" fmla="*/ 2147483646 w 4756"/>
              <a:gd name="T89" fmla="*/ 2147483646 h 1576"/>
              <a:gd name="T90" fmla="*/ 2147483646 w 4756"/>
              <a:gd name="T91" fmla="*/ 2147483646 h 1576"/>
              <a:gd name="T92" fmla="*/ 2147483646 w 4756"/>
              <a:gd name="T93" fmla="*/ 2147483646 h 1576"/>
              <a:gd name="T94" fmla="*/ 2147483646 w 4756"/>
              <a:gd name="T95" fmla="*/ 2147483646 h 1576"/>
              <a:gd name="T96" fmla="*/ 2147483646 w 4756"/>
              <a:gd name="T97" fmla="*/ 2147483646 h 1576"/>
              <a:gd name="T98" fmla="*/ 2147483646 w 4756"/>
              <a:gd name="T99" fmla="*/ 2147483646 h 1576"/>
              <a:gd name="T100" fmla="*/ 2147483646 w 4756"/>
              <a:gd name="T101" fmla="*/ 2147483646 h 1576"/>
              <a:gd name="T102" fmla="*/ 0 w 4756"/>
              <a:gd name="T103" fmla="*/ 2147483646 h 157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4756"/>
              <a:gd name="T157" fmla="*/ 0 h 1576"/>
              <a:gd name="T158" fmla="*/ 4756 w 4756"/>
              <a:gd name="T159" fmla="*/ 1576 h 157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4756" h="1576">
                <a:moveTo>
                  <a:pt x="0" y="1576"/>
                </a:moveTo>
                <a:lnTo>
                  <a:pt x="0" y="1576"/>
                </a:lnTo>
                <a:lnTo>
                  <a:pt x="24" y="1518"/>
                </a:lnTo>
                <a:lnTo>
                  <a:pt x="50" y="1462"/>
                </a:lnTo>
                <a:lnTo>
                  <a:pt x="78" y="1406"/>
                </a:lnTo>
                <a:lnTo>
                  <a:pt x="108" y="1350"/>
                </a:lnTo>
                <a:lnTo>
                  <a:pt x="138" y="1296"/>
                </a:lnTo>
                <a:lnTo>
                  <a:pt x="170" y="1242"/>
                </a:lnTo>
                <a:lnTo>
                  <a:pt x="204" y="1190"/>
                </a:lnTo>
                <a:lnTo>
                  <a:pt x="238" y="1138"/>
                </a:lnTo>
                <a:lnTo>
                  <a:pt x="272" y="1086"/>
                </a:lnTo>
                <a:lnTo>
                  <a:pt x="310" y="1036"/>
                </a:lnTo>
                <a:lnTo>
                  <a:pt x="348" y="988"/>
                </a:lnTo>
                <a:lnTo>
                  <a:pt x="386" y="940"/>
                </a:lnTo>
                <a:lnTo>
                  <a:pt x="426" y="892"/>
                </a:lnTo>
                <a:lnTo>
                  <a:pt x="468" y="846"/>
                </a:lnTo>
                <a:lnTo>
                  <a:pt x="510" y="800"/>
                </a:lnTo>
                <a:lnTo>
                  <a:pt x="552" y="756"/>
                </a:lnTo>
                <a:lnTo>
                  <a:pt x="596" y="712"/>
                </a:lnTo>
                <a:lnTo>
                  <a:pt x="642" y="670"/>
                </a:lnTo>
                <a:lnTo>
                  <a:pt x="688" y="630"/>
                </a:lnTo>
                <a:lnTo>
                  <a:pt x="736" y="590"/>
                </a:lnTo>
                <a:lnTo>
                  <a:pt x="784" y="550"/>
                </a:lnTo>
                <a:lnTo>
                  <a:pt x="834" y="512"/>
                </a:lnTo>
                <a:lnTo>
                  <a:pt x="884" y="476"/>
                </a:lnTo>
                <a:lnTo>
                  <a:pt x="934" y="440"/>
                </a:lnTo>
                <a:lnTo>
                  <a:pt x="986" y="406"/>
                </a:lnTo>
                <a:lnTo>
                  <a:pt x="1040" y="374"/>
                </a:lnTo>
                <a:lnTo>
                  <a:pt x="1092" y="342"/>
                </a:lnTo>
                <a:lnTo>
                  <a:pt x="1148" y="312"/>
                </a:lnTo>
                <a:lnTo>
                  <a:pt x="1202" y="282"/>
                </a:lnTo>
                <a:lnTo>
                  <a:pt x="1258" y="254"/>
                </a:lnTo>
                <a:lnTo>
                  <a:pt x="1316" y="228"/>
                </a:lnTo>
                <a:lnTo>
                  <a:pt x="1374" y="202"/>
                </a:lnTo>
                <a:lnTo>
                  <a:pt x="1432" y="178"/>
                </a:lnTo>
                <a:lnTo>
                  <a:pt x="1490" y="156"/>
                </a:lnTo>
                <a:lnTo>
                  <a:pt x="1550" y="136"/>
                </a:lnTo>
                <a:lnTo>
                  <a:pt x="1610" y="116"/>
                </a:lnTo>
                <a:lnTo>
                  <a:pt x="1672" y="98"/>
                </a:lnTo>
                <a:lnTo>
                  <a:pt x="1732" y="80"/>
                </a:lnTo>
                <a:lnTo>
                  <a:pt x="1794" y="66"/>
                </a:lnTo>
                <a:lnTo>
                  <a:pt x="1858" y="52"/>
                </a:lnTo>
                <a:lnTo>
                  <a:pt x="1922" y="40"/>
                </a:lnTo>
                <a:lnTo>
                  <a:pt x="1984" y="30"/>
                </a:lnTo>
                <a:lnTo>
                  <a:pt x="2050" y="20"/>
                </a:lnTo>
                <a:lnTo>
                  <a:pt x="2114" y="12"/>
                </a:lnTo>
                <a:lnTo>
                  <a:pt x="2180" y="8"/>
                </a:lnTo>
                <a:lnTo>
                  <a:pt x="2246" y="2"/>
                </a:lnTo>
                <a:lnTo>
                  <a:pt x="2312" y="0"/>
                </a:lnTo>
                <a:lnTo>
                  <a:pt x="2378" y="0"/>
                </a:lnTo>
                <a:lnTo>
                  <a:pt x="2444" y="0"/>
                </a:lnTo>
                <a:lnTo>
                  <a:pt x="2510" y="2"/>
                </a:lnTo>
                <a:lnTo>
                  <a:pt x="2576" y="8"/>
                </a:lnTo>
                <a:lnTo>
                  <a:pt x="2642" y="12"/>
                </a:lnTo>
                <a:lnTo>
                  <a:pt x="2706" y="20"/>
                </a:lnTo>
                <a:lnTo>
                  <a:pt x="2772" y="30"/>
                </a:lnTo>
                <a:lnTo>
                  <a:pt x="2834" y="40"/>
                </a:lnTo>
                <a:lnTo>
                  <a:pt x="2898" y="52"/>
                </a:lnTo>
                <a:lnTo>
                  <a:pt x="2962" y="66"/>
                </a:lnTo>
                <a:lnTo>
                  <a:pt x="3024" y="80"/>
                </a:lnTo>
                <a:lnTo>
                  <a:pt x="3084" y="98"/>
                </a:lnTo>
                <a:lnTo>
                  <a:pt x="3146" y="116"/>
                </a:lnTo>
                <a:lnTo>
                  <a:pt x="3206" y="136"/>
                </a:lnTo>
                <a:lnTo>
                  <a:pt x="3266" y="156"/>
                </a:lnTo>
                <a:lnTo>
                  <a:pt x="3324" y="178"/>
                </a:lnTo>
                <a:lnTo>
                  <a:pt x="3382" y="202"/>
                </a:lnTo>
                <a:lnTo>
                  <a:pt x="3440" y="228"/>
                </a:lnTo>
                <a:lnTo>
                  <a:pt x="3498" y="254"/>
                </a:lnTo>
                <a:lnTo>
                  <a:pt x="3554" y="282"/>
                </a:lnTo>
                <a:lnTo>
                  <a:pt x="3608" y="312"/>
                </a:lnTo>
                <a:lnTo>
                  <a:pt x="3664" y="342"/>
                </a:lnTo>
                <a:lnTo>
                  <a:pt x="3716" y="374"/>
                </a:lnTo>
                <a:lnTo>
                  <a:pt x="3770" y="406"/>
                </a:lnTo>
                <a:lnTo>
                  <a:pt x="3822" y="440"/>
                </a:lnTo>
                <a:lnTo>
                  <a:pt x="3872" y="476"/>
                </a:lnTo>
                <a:lnTo>
                  <a:pt x="3922" y="512"/>
                </a:lnTo>
                <a:lnTo>
                  <a:pt x="3972" y="550"/>
                </a:lnTo>
                <a:lnTo>
                  <a:pt x="4020" y="590"/>
                </a:lnTo>
                <a:lnTo>
                  <a:pt x="4068" y="630"/>
                </a:lnTo>
                <a:lnTo>
                  <a:pt x="4114" y="670"/>
                </a:lnTo>
                <a:lnTo>
                  <a:pt x="4160" y="712"/>
                </a:lnTo>
                <a:lnTo>
                  <a:pt x="4204" y="756"/>
                </a:lnTo>
                <a:lnTo>
                  <a:pt x="4246" y="800"/>
                </a:lnTo>
                <a:lnTo>
                  <a:pt x="4288" y="846"/>
                </a:lnTo>
                <a:lnTo>
                  <a:pt x="4330" y="892"/>
                </a:lnTo>
                <a:lnTo>
                  <a:pt x="4370" y="940"/>
                </a:lnTo>
                <a:lnTo>
                  <a:pt x="4410" y="988"/>
                </a:lnTo>
                <a:lnTo>
                  <a:pt x="4446" y="1036"/>
                </a:lnTo>
                <a:lnTo>
                  <a:pt x="4484" y="1086"/>
                </a:lnTo>
                <a:lnTo>
                  <a:pt x="4518" y="1138"/>
                </a:lnTo>
                <a:lnTo>
                  <a:pt x="4552" y="1190"/>
                </a:lnTo>
                <a:lnTo>
                  <a:pt x="4586" y="1242"/>
                </a:lnTo>
                <a:lnTo>
                  <a:pt x="4618" y="1296"/>
                </a:lnTo>
                <a:lnTo>
                  <a:pt x="4648" y="1350"/>
                </a:lnTo>
                <a:lnTo>
                  <a:pt x="4678" y="1406"/>
                </a:lnTo>
                <a:lnTo>
                  <a:pt x="4706" y="1462"/>
                </a:lnTo>
                <a:lnTo>
                  <a:pt x="4732" y="1518"/>
                </a:lnTo>
                <a:lnTo>
                  <a:pt x="4756" y="1576"/>
                </a:lnTo>
                <a:lnTo>
                  <a:pt x="0" y="1576"/>
                </a:lnTo>
                <a:close/>
              </a:path>
            </a:pathLst>
          </a:custGeom>
          <a:gradFill rotWithShape="1">
            <a:gsLst>
              <a:gs pos="0">
                <a:srgbClr val="FFFFFF"/>
              </a:gs>
              <a:gs pos="100000">
                <a:srgbClr val="767676">
                  <a:alpha val="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35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/>
            </a:endParaRPr>
          </a:p>
        </p:txBody>
      </p:sp>
      <p:sp>
        <p:nvSpPr>
          <p:cNvPr id="41" name="Freeform 452">
            <a:extLst>
              <a:ext uri="{FF2B5EF4-FFF2-40B4-BE49-F238E27FC236}">
                <a16:creationId xmlns:a16="http://schemas.microsoft.com/office/drawing/2014/main" id="{22579F44-6345-D480-5B8F-6293332E091E}"/>
              </a:ext>
            </a:extLst>
          </p:cNvPr>
          <p:cNvSpPr>
            <a:spLocks/>
          </p:cNvSpPr>
          <p:nvPr/>
        </p:nvSpPr>
        <p:spPr bwMode="auto">
          <a:xfrm>
            <a:off x="6391742" y="2385506"/>
            <a:ext cx="2431727" cy="801041"/>
          </a:xfrm>
          <a:custGeom>
            <a:avLst/>
            <a:gdLst>
              <a:gd name="T0" fmla="*/ 0 w 4756"/>
              <a:gd name="T1" fmla="*/ 2147483646 h 1576"/>
              <a:gd name="T2" fmla="*/ 2147483646 w 4756"/>
              <a:gd name="T3" fmla="*/ 2147483646 h 1576"/>
              <a:gd name="T4" fmla="*/ 2147483646 w 4756"/>
              <a:gd name="T5" fmla="*/ 2147483646 h 1576"/>
              <a:gd name="T6" fmla="*/ 2147483646 w 4756"/>
              <a:gd name="T7" fmla="*/ 2147483646 h 1576"/>
              <a:gd name="T8" fmla="*/ 2147483646 w 4756"/>
              <a:gd name="T9" fmla="*/ 2147483646 h 1576"/>
              <a:gd name="T10" fmla="*/ 2147483646 w 4756"/>
              <a:gd name="T11" fmla="*/ 2147483646 h 1576"/>
              <a:gd name="T12" fmla="*/ 2147483646 w 4756"/>
              <a:gd name="T13" fmla="*/ 2147483646 h 1576"/>
              <a:gd name="T14" fmla="*/ 2147483646 w 4756"/>
              <a:gd name="T15" fmla="*/ 2147483646 h 1576"/>
              <a:gd name="T16" fmla="*/ 2147483646 w 4756"/>
              <a:gd name="T17" fmla="*/ 2147483646 h 1576"/>
              <a:gd name="T18" fmla="*/ 2147483646 w 4756"/>
              <a:gd name="T19" fmla="*/ 2147483646 h 1576"/>
              <a:gd name="T20" fmla="*/ 2147483646 w 4756"/>
              <a:gd name="T21" fmla="*/ 2147483646 h 1576"/>
              <a:gd name="T22" fmla="*/ 2147483646 w 4756"/>
              <a:gd name="T23" fmla="*/ 2147483646 h 1576"/>
              <a:gd name="T24" fmla="*/ 2147483646 w 4756"/>
              <a:gd name="T25" fmla="*/ 2147483646 h 1576"/>
              <a:gd name="T26" fmla="*/ 2147483646 w 4756"/>
              <a:gd name="T27" fmla="*/ 2147483646 h 1576"/>
              <a:gd name="T28" fmla="*/ 2147483646 w 4756"/>
              <a:gd name="T29" fmla="*/ 2147483646 h 1576"/>
              <a:gd name="T30" fmla="*/ 2147483646 w 4756"/>
              <a:gd name="T31" fmla="*/ 2147483646 h 1576"/>
              <a:gd name="T32" fmla="*/ 2147483646 w 4756"/>
              <a:gd name="T33" fmla="*/ 2147483646 h 1576"/>
              <a:gd name="T34" fmla="*/ 2147483646 w 4756"/>
              <a:gd name="T35" fmla="*/ 2147483646 h 1576"/>
              <a:gd name="T36" fmla="*/ 2147483646 w 4756"/>
              <a:gd name="T37" fmla="*/ 2147483646 h 1576"/>
              <a:gd name="T38" fmla="*/ 2147483646 w 4756"/>
              <a:gd name="T39" fmla="*/ 2147483646 h 1576"/>
              <a:gd name="T40" fmla="*/ 2147483646 w 4756"/>
              <a:gd name="T41" fmla="*/ 2147483646 h 1576"/>
              <a:gd name="T42" fmla="*/ 2147483646 w 4756"/>
              <a:gd name="T43" fmla="*/ 2147483646 h 1576"/>
              <a:gd name="T44" fmla="*/ 2147483646 w 4756"/>
              <a:gd name="T45" fmla="*/ 2147483646 h 1576"/>
              <a:gd name="T46" fmla="*/ 2147483646 w 4756"/>
              <a:gd name="T47" fmla="*/ 2147483646 h 1576"/>
              <a:gd name="T48" fmla="*/ 2147483646 w 4756"/>
              <a:gd name="T49" fmla="*/ 2147483646 h 1576"/>
              <a:gd name="T50" fmla="*/ 2147483646 w 4756"/>
              <a:gd name="T51" fmla="*/ 0 h 1576"/>
              <a:gd name="T52" fmla="*/ 2147483646 w 4756"/>
              <a:gd name="T53" fmla="*/ 0 h 1576"/>
              <a:gd name="T54" fmla="*/ 2147483646 w 4756"/>
              <a:gd name="T55" fmla="*/ 2147483646 h 1576"/>
              <a:gd name="T56" fmla="*/ 2147483646 w 4756"/>
              <a:gd name="T57" fmla="*/ 2147483646 h 1576"/>
              <a:gd name="T58" fmla="*/ 2147483646 w 4756"/>
              <a:gd name="T59" fmla="*/ 2147483646 h 1576"/>
              <a:gd name="T60" fmla="*/ 2147483646 w 4756"/>
              <a:gd name="T61" fmla="*/ 2147483646 h 1576"/>
              <a:gd name="T62" fmla="*/ 2147483646 w 4756"/>
              <a:gd name="T63" fmla="*/ 2147483646 h 1576"/>
              <a:gd name="T64" fmla="*/ 2147483646 w 4756"/>
              <a:gd name="T65" fmla="*/ 2147483646 h 1576"/>
              <a:gd name="T66" fmla="*/ 2147483646 w 4756"/>
              <a:gd name="T67" fmla="*/ 2147483646 h 1576"/>
              <a:gd name="T68" fmla="*/ 2147483646 w 4756"/>
              <a:gd name="T69" fmla="*/ 2147483646 h 1576"/>
              <a:gd name="T70" fmla="*/ 2147483646 w 4756"/>
              <a:gd name="T71" fmla="*/ 2147483646 h 1576"/>
              <a:gd name="T72" fmla="*/ 2147483646 w 4756"/>
              <a:gd name="T73" fmla="*/ 2147483646 h 1576"/>
              <a:gd name="T74" fmla="*/ 2147483646 w 4756"/>
              <a:gd name="T75" fmla="*/ 2147483646 h 1576"/>
              <a:gd name="T76" fmla="*/ 2147483646 w 4756"/>
              <a:gd name="T77" fmla="*/ 2147483646 h 1576"/>
              <a:gd name="T78" fmla="*/ 2147483646 w 4756"/>
              <a:gd name="T79" fmla="*/ 2147483646 h 1576"/>
              <a:gd name="T80" fmla="*/ 2147483646 w 4756"/>
              <a:gd name="T81" fmla="*/ 2147483646 h 1576"/>
              <a:gd name="T82" fmla="*/ 2147483646 w 4756"/>
              <a:gd name="T83" fmla="*/ 2147483646 h 1576"/>
              <a:gd name="T84" fmla="*/ 2147483646 w 4756"/>
              <a:gd name="T85" fmla="*/ 2147483646 h 1576"/>
              <a:gd name="T86" fmla="*/ 2147483646 w 4756"/>
              <a:gd name="T87" fmla="*/ 2147483646 h 1576"/>
              <a:gd name="T88" fmla="*/ 2147483646 w 4756"/>
              <a:gd name="T89" fmla="*/ 2147483646 h 1576"/>
              <a:gd name="T90" fmla="*/ 2147483646 w 4756"/>
              <a:gd name="T91" fmla="*/ 2147483646 h 1576"/>
              <a:gd name="T92" fmla="*/ 2147483646 w 4756"/>
              <a:gd name="T93" fmla="*/ 2147483646 h 1576"/>
              <a:gd name="T94" fmla="*/ 2147483646 w 4756"/>
              <a:gd name="T95" fmla="*/ 2147483646 h 1576"/>
              <a:gd name="T96" fmla="*/ 2147483646 w 4756"/>
              <a:gd name="T97" fmla="*/ 2147483646 h 1576"/>
              <a:gd name="T98" fmla="*/ 2147483646 w 4756"/>
              <a:gd name="T99" fmla="*/ 2147483646 h 1576"/>
              <a:gd name="T100" fmla="*/ 2147483646 w 4756"/>
              <a:gd name="T101" fmla="*/ 2147483646 h 1576"/>
              <a:gd name="T102" fmla="*/ 0 w 4756"/>
              <a:gd name="T103" fmla="*/ 2147483646 h 157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4756"/>
              <a:gd name="T157" fmla="*/ 0 h 1576"/>
              <a:gd name="T158" fmla="*/ 4756 w 4756"/>
              <a:gd name="T159" fmla="*/ 1576 h 157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4756" h="1576">
                <a:moveTo>
                  <a:pt x="0" y="1576"/>
                </a:moveTo>
                <a:lnTo>
                  <a:pt x="0" y="1576"/>
                </a:lnTo>
                <a:lnTo>
                  <a:pt x="24" y="1518"/>
                </a:lnTo>
                <a:lnTo>
                  <a:pt x="50" y="1462"/>
                </a:lnTo>
                <a:lnTo>
                  <a:pt x="78" y="1406"/>
                </a:lnTo>
                <a:lnTo>
                  <a:pt x="108" y="1350"/>
                </a:lnTo>
                <a:lnTo>
                  <a:pt x="138" y="1296"/>
                </a:lnTo>
                <a:lnTo>
                  <a:pt x="170" y="1242"/>
                </a:lnTo>
                <a:lnTo>
                  <a:pt x="204" y="1190"/>
                </a:lnTo>
                <a:lnTo>
                  <a:pt x="238" y="1138"/>
                </a:lnTo>
                <a:lnTo>
                  <a:pt x="272" y="1086"/>
                </a:lnTo>
                <a:lnTo>
                  <a:pt x="310" y="1036"/>
                </a:lnTo>
                <a:lnTo>
                  <a:pt x="348" y="988"/>
                </a:lnTo>
                <a:lnTo>
                  <a:pt x="386" y="940"/>
                </a:lnTo>
                <a:lnTo>
                  <a:pt x="426" y="892"/>
                </a:lnTo>
                <a:lnTo>
                  <a:pt x="468" y="846"/>
                </a:lnTo>
                <a:lnTo>
                  <a:pt x="510" y="800"/>
                </a:lnTo>
                <a:lnTo>
                  <a:pt x="552" y="756"/>
                </a:lnTo>
                <a:lnTo>
                  <a:pt x="596" y="712"/>
                </a:lnTo>
                <a:lnTo>
                  <a:pt x="642" y="670"/>
                </a:lnTo>
                <a:lnTo>
                  <a:pt x="688" y="630"/>
                </a:lnTo>
                <a:lnTo>
                  <a:pt x="736" y="590"/>
                </a:lnTo>
                <a:lnTo>
                  <a:pt x="784" y="550"/>
                </a:lnTo>
                <a:lnTo>
                  <a:pt x="834" y="512"/>
                </a:lnTo>
                <a:lnTo>
                  <a:pt x="884" y="476"/>
                </a:lnTo>
                <a:lnTo>
                  <a:pt x="934" y="440"/>
                </a:lnTo>
                <a:lnTo>
                  <a:pt x="986" y="406"/>
                </a:lnTo>
                <a:lnTo>
                  <a:pt x="1040" y="374"/>
                </a:lnTo>
                <a:lnTo>
                  <a:pt x="1092" y="342"/>
                </a:lnTo>
                <a:lnTo>
                  <a:pt x="1148" y="312"/>
                </a:lnTo>
                <a:lnTo>
                  <a:pt x="1202" y="282"/>
                </a:lnTo>
                <a:lnTo>
                  <a:pt x="1258" y="254"/>
                </a:lnTo>
                <a:lnTo>
                  <a:pt x="1316" y="228"/>
                </a:lnTo>
                <a:lnTo>
                  <a:pt x="1374" y="202"/>
                </a:lnTo>
                <a:lnTo>
                  <a:pt x="1432" y="178"/>
                </a:lnTo>
                <a:lnTo>
                  <a:pt x="1490" y="156"/>
                </a:lnTo>
                <a:lnTo>
                  <a:pt x="1550" y="136"/>
                </a:lnTo>
                <a:lnTo>
                  <a:pt x="1610" y="116"/>
                </a:lnTo>
                <a:lnTo>
                  <a:pt x="1672" y="98"/>
                </a:lnTo>
                <a:lnTo>
                  <a:pt x="1732" y="80"/>
                </a:lnTo>
                <a:lnTo>
                  <a:pt x="1794" y="66"/>
                </a:lnTo>
                <a:lnTo>
                  <a:pt x="1858" y="52"/>
                </a:lnTo>
                <a:lnTo>
                  <a:pt x="1922" y="40"/>
                </a:lnTo>
                <a:lnTo>
                  <a:pt x="1984" y="30"/>
                </a:lnTo>
                <a:lnTo>
                  <a:pt x="2050" y="20"/>
                </a:lnTo>
                <a:lnTo>
                  <a:pt x="2114" y="12"/>
                </a:lnTo>
                <a:lnTo>
                  <a:pt x="2180" y="8"/>
                </a:lnTo>
                <a:lnTo>
                  <a:pt x="2246" y="2"/>
                </a:lnTo>
                <a:lnTo>
                  <a:pt x="2312" y="0"/>
                </a:lnTo>
                <a:lnTo>
                  <a:pt x="2378" y="0"/>
                </a:lnTo>
                <a:lnTo>
                  <a:pt x="2444" y="0"/>
                </a:lnTo>
                <a:lnTo>
                  <a:pt x="2510" y="2"/>
                </a:lnTo>
                <a:lnTo>
                  <a:pt x="2576" y="8"/>
                </a:lnTo>
                <a:lnTo>
                  <a:pt x="2642" y="12"/>
                </a:lnTo>
                <a:lnTo>
                  <a:pt x="2706" y="20"/>
                </a:lnTo>
                <a:lnTo>
                  <a:pt x="2772" y="30"/>
                </a:lnTo>
                <a:lnTo>
                  <a:pt x="2834" y="40"/>
                </a:lnTo>
                <a:lnTo>
                  <a:pt x="2898" y="52"/>
                </a:lnTo>
                <a:lnTo>
                  <a:pt x="2962" y="66"/>
                </a:lnTo>
                <a:lnTo>
                  <a:pt x="3024" y="80"/>
                </a:lnTo>
                <a:lnTo>
                  <a:pt x="3084" y="98"/>
                </a:lnTo>
                <a:lnTo>
                  <a:pt x="3146" y="116"/>
                </a:lnTo>
                <a:lnTo>
                  <a:pt x="3206" y="136"/>
                </a:lnTo>
                <a:lnTo>
                  <a:pt x="3266" y="156"/>
                </a:lnTo>
                <a:lnTo>
                  <a:pt x="3324" y="178"/>
                </a:lnTo>
                <a:lnTo>
                  <a:pt x="3382" y="202"/>
                </a:lnTo>
                <a:lnTo>
                  <a:pt x="3440" y="228"/>
                </a:lnTo>
                <a:lnTo>
                  <a:pt x="3498" y="254"/>
                </a:lnTo>
                <a:lnTo>
                  <a:pt x="3554" y="282"/>
                </a:lnTo>
                <a:lnTo>
                  <a:pt x="3608" y="312"/>
                </a:lnTo>
                <a:lnTo>
                  <a:pt x="3664" y="342"/>
                </a:lnTo>
                <a:lnTo>
                  <a:pt x="3716" y="374"/>
                </a:lnTo>
                <a:lnTo>
                  <a:pt x="3770" y="406"/>
                </a:lnTo>
                <a:lnTo>
                  <a:pt x="3822" y="440"/>
                </a:lnTo>
                <a:lnTo>
                  <a:pt x="3872" y="476"/>
                </a:lnTo>
                <a:lnTo>
                  <a:pt x="3922" y="512"/>
                </a:lnTo>
                <a:lnTo>
                  <a:pt x="3972" y="550"/>
                </a:lnTo>
                <a:lnTo>
                  <a:pt x="4020" y="590"/>
                </a:lnTo>
                <a:lnTo>
                  <a:pt x="4068" y="630"/>
                </a:lnTo>
                <a:lnTo>
                  <a:pt x="4114" y="670"/>
                </a:lnTo>
                <a:lnTo>
                  <a:pt x="4160" y="712"/>
                </a:lnTo>
                <a:lnTo>
                  <a:pt x="4204" y="756"/>
                </a:lnTo>
                <a:lnTo>
                  <a:pt x="4246" y="800"/>
                </a:lnTo>
                <a:lnTo>
                  <a:pt x="4288" y="846"/>
                </a:lnTo>
                <a:lnTo>
                  <a:pt x="4330" y="892"/>
                </a:lnTo>
                <a:lnTo>
                  <a:pt x="4370" y="940"/>
                </a:lnTo>
                <a:lnTo>
                  <a:pt x="4410" y="988"/>
                </a:lnTo>
                <a:lnTo>
                  <a:pt x="4446" y="1036"/>
                </a:lnTo>
                <a:lnTo>
                  <a:pt x="4484" y="1086"/>
                </a:lnTo>
                <a:lnTo>
                  <a:pt x="4518" y="1138"/>
                </a:lnTo>
                <a:lnTo>
                  <a:pt x="4552" y="1190"/>
                </a:lnTo>
                <a:lnTo>
                  <a:pt x="4586" y="1242"/>
                </a:lnTo>
                <a:lnTo>
                  <a:pt x="4618" y="1296"/>
                </a:lnTo>
                <a:lnTo>
                  <a:pt x="4648" y="1350"/>
                </a:lnTo>
                <a:lnTo>
                  <a:pt x="4678" y="1406"/>
                </a:lnTo>
                <a:lnTo>
                  <a:pt x="4706" y="1462"/>
                </a:lnTo>
                <a:lnTo>
                  <a:pt x="4732" y="1518"/>
                </a:lnTo>
                <a:lnTo>
                  <a:pt x="4756" y="1576"/>
                </a:lnTo>
                <a:lnTo>
                  <a:pt x="0" y="1576"/>
                </a:lnTo>
                <a:close/>
              </a:path>
            </a:pathLst>
          </a:custGeom>
          <a:gradFill rotWithShape="1">
            <a:gsLst>
              <a:gs pos="0">
                <a:srgbClr val="FFFFFF"/>
              </a:gs>
              <a:gs pos="100000">
                <a:srgbClr val="767676">
                  <a:alpha val="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35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/>
            </a:endParaRPr>
          </a:p>
        </p:txBody>
      </p:sp>
      <p:sp>
        <p:nvSpPr>
          <p:cNvPr id="42" name="모서리가 둥근 직사각형 11">
            <a:extLst>
              <a:ext uri="{FF2B5EF4-FFF2-40B4-BE49-F238E27FC236}">
                <a16:creationId xmlns:a16="http://schemas.microsoft.com/office/drawing/2014/main" id="{A97DC829-7E3B-6B81-DA73-DB516A81B63D}"/>
              </a:ext>
            </a:extLst>
          </p:cNvPr>
          <p:cNvSpPr/>
          <p:nvPr/>
        </p:nvSpPr>
        <p:spPr>
          <a:xfrm>
            <a:off x="178232" y="476828"/>
            <a:ext cx="8790275" cy="851376"/>
          </a:xfrm>
          <a:prstGeom prst="roundRect">
            <a:avLst/>
          </a:prstGeom>
          <a:gradFill>
            <a:gsLst>
              <a:gs pos="0">
                <a:schemeClr val="bg1"/>
              </a:gs>
              <a:gs pos="49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  <a:effectLst>
            <a:innerShdw blurRad="508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000" b="1" dirty="0">
                <a:solidFill>
                  <a:schemeClr val="tx1"/>
                </a:solidFill>
                <a:latin typeface="+mn-ea"/>
              </a:rPr>
              <a:t>3</a:t>
            </a:r>
            <a:r>
              <a:rPr lang="ko-KR" altLang="en-US" sz="3000" b="1" dirty="0">
                <a:solidFill>
                  <a:schemeClr val="tx1"/>
                </a:solidFill>
                <a:latin typeface="+mn-ea"/>
              </a:rPr>
              <a:t>대 기본 원칙</a:t>
            </a:r>
          </a:p>
        </p:txBody>
      </p:sp>
    </p:spTree>
    <p:extLst>
      <p:ext uri="{BB962C8B-B14F-4D97-AF65-F5344CB8AC3E}">
        <p14:creationId xmlns:p14="http://schemas.microsoft.com/office/powerpoint/2010/main" val="1285876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B3BA2A6-2BF9-341E-88BE-59266C55C1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모서리가 둥근 직사각형 11">
            <a:extLst>
              <a:ext uri="{FF2B5EF4-FFF2-40B4-BE49-F238E27FC236}">
                <a16:creationId xmlns:a16="http://schemas.microsoft.com/office/drawing/2014/main" id="{E8030C05-A199-C475-79EE-A4E0F220C8BC}"/>
              </a:ext>
            </a:extLst>
          </p:cNvPr>
          <p:cNvSpPr/>
          <p:nvPr/>
        </p:nvSpPr>
        <p:spPr>
          <a:xfrm>
            <a:off x="73892" y="79665"/>
            <a:ext cx="8968508" cy="668480"/>
          </a:xfrm>
          <a:prstGeom prst="roundRect">
            <a:avLst/>
          </a:prstGeom>
          <a:gradFill>
            <a:gsLst>
              <a:gs pos="0">
                <a:schemeClr val="bg1"/>
              </a:gs>
              <a:gs pos="49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  <a:effectLst>
            <a:innerShdw blurRad="508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800" b="1" dirty="0">
                <a:solidFill>
                  <a:schemeClr val="tx1"/>
                </a:solidFill>
                <a:latin typeface="+mn-ea"/>
              </a:rPr>
              <a:t>10</a:t>
            </a:r>
            <a:r>
              <a:rPr lang="ko-KR" altLang="en-US" sz="2800" b="1" dirty="0">
                <a:solidFill>
                  <a:schemeClr val="tx1"/>
                </a:solidFill>
                <a:latin typeface="+mn-ea"/>
              </a:rPr>
              <a:t>대 핵심 요건</a:t>
            </a:r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6B20E265-99AB-E633-2FC4-9704D9661AE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027674"/>
            <a:ext cx="9144000" cy="1984917"/>
          </a:xfrm>
          <a:prstGeom prst="rect">
            <a:avLst/>
          </a:prstGeom>
        </p:spPr>
      </p:pic>
      <p:pic>
        <p:nvPicPr>
          <p:cNvPr id="8" name="그림 7">
            <a:extLst>
              <a:ext uri="{FF2B5EF4-FFF2-40B4-BE49-F238E27FC236}">
                <a16:creationId xmlns:a16="http://schemas.microsoft.com/office/drawing/2014/main" id="{5E18B694-84D2-3063-99B8-2DDA5C13AAE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71463"/>
          <a:stretch/>
        </p:blipFill>
        <p:spPr>
          <a:xfrm>
            <a:off x="-1154" y="2862565"/>
            <a:ext cx="9144000" cy="566435"/>
          </a:xfrm>
          <a:prstGeom prst="rect">
            <a:avLst/>
          </a:prstGeom>
        </p:spPr>
      </p:pic>
      <p:pic>
        <p:nvPicPr>
          <p:cNvPr id="10" name="그림 9">
            <a:extLst>
              <a:ext uri="{FF2B5EF4-FFF2-40B4-BE49-F238E27FC236}">
                <a16:creationId xmlns:a16="http://schemas.microsoft.com/office/drawing/2014/main" id="{FF3A3310-4EF8-55D1-9B1B-B193FD68244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587750"/>
            <a:ext cx="9144000" cy="2453268"/>
          </a:xfrm>
          <a:prstGeom prst="rect">
            <a:avLst/>
          </a:prstGeom>
        </p:spPr>
      </p:pic>
      <p:pic>
        <p:nvPicPr>
          <p:cNvPr id="11" name="그림 10">
            <a:extLst>
              <a:ext uri="{FF2B5EF4-FFF2-40B4-BE49-F238E27FC236}">
                <a16:creationId xmlns:a16="http://schemas.microsoft.com/office/drawing/2014/main" id="{56EC68D9-4AF1-9529-744E-7F3E95A4FB6F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72064"/>
          <a:stretch/>
        </p:blipFill>
        <p:spPr>
          <a:xfrm>
            <a:off x="0" y="5805169"/>
            <a:ext cx="9144000" cy="685355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AC645F1D-945B-9408-C738-3A796CF2AFDB}"/>
              </a:ext>
            </a:extLst>
          </p:cNvPr>
          <p:cNvSpPr txBox="1"/>
          <p:nvPr/>
        </p:nvSpPr>
        <p:spPr>
          <a:xfrm>
            <a:off x="384175" y="1193764"/>
            <a:ext cx="844550" cy="255389"/>
          </a:xfrm>
          <a:prstGeom prst="roundRect">
            <a:avLst/>
          </a:prstGeom>
          <a:solidFill>
            <a:srgbClr val="92C959"/>
          </a:solidFill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ko-KR" altLang="en-US" sz="1500" b="1" dirty="0">
                <a:solidFill>
                  <a:schemeClr val="bg1"/>
                </a:solidFill>
              </a:rPr>
              <a:t>인권 보장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97C8450-829B-E929-831D-FEB05C264F0F}"/>
              </a:ext>
            </a:extLst>
          </p:cNvPr>
          <p:cNvSpPr txBox="1"/>
          <p:nvPr/>
        </p:nvSpPr>
        <p:spPr>
          <a:xfrm>
            <a:off x="2212975" y="1083932"/>
            <a:ext cx="844550" cy="255389"/>
          </a:xfrm>
          <a:prstGeom prst="roundRect">
            <a:avLst/>
          </a:prstGeom>
          <a:solidFill>
            <a:srgbClr val="92C959"/>
          </a:solidFill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ko-KR" altLang="en-US" sz="1500" b="1" dirty="0">
                <a:solidFill>
                  <a:schemeClr val="bg1"/>
                </a:solidFill>
              </a:rPr>
              <a:t>사생활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D777462-2E2E-EC73-5ED4-DF57DBA8522A}"/>
              </a:ext>
            </a:extLst>
          </p:cNvPr>
          <p:cNvSpPr txBox="1"/>
          <p:nvPr/>
        </p:nvSpPr>
        <p:spPr>
          <a:xfrm>
            <a:off x="2407920" y="1339321"/>
            <a:ext cx="454660" cy="255389"/>
          </a:xfrm>
          <a:prstGeom prst="roundRect">
            <a:avLst/>
          </a:prstGeom>
          <a:solidFill>
            <a:srgbClr val="92C959"/>
          </a:solidFill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ko-KR" altLang="en-US" sz="1500" b="1">
                <a:solidFill>
                  <a:schemeClr val="bg1"/>
                </a:solidFill>
              </a:rPr>
              <a:t>보호</a:t>
            </a:r>
            <a:endParaRPr lang="ko-KR" altLang="en-US" sz="1500" b="1" dirty="0">
              <a:solidFill>
                <a:schemeClr val="bg1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F1738CF-A011-CAE8-DBCD-0578118080B4}"/>
              </a:ext>
            </a:extLst>
          </p:cNvPr>
          <p:cNvSpPr txBox="1"/>
          <p:nvPr/>
        </p:nvSpPr>
        <p:spPr>
          <a:xfrm>
            <a:off x="4149725" y="1083932"/>
            <a:ext cx="844550" cy="255389"/>
          </a:xfrm>
          <a:prstGeom prst="roundRect">
            <a:avLst/>
          </a:prstGeom>
          <a:solidFill>
            <a:srgbClr val="92C959"/>
          </a:solidFill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ko-KR" altLang="en-US" sz="1500" b="1" dirty="0">
                <a:solidFill>
                  <a:schemeClr val="bg1"/>
                </a:solidFill>
              </a:rPr>
              <a:t>다양성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7DF2CEB-795B-D271-FA32-CA0A4B838221}"/>
              </a:ext>
            </a:extLst>
          </p:cNvPr>
          <p:cNvSpPr txBox="1"/>
          <p:nvPr/>
        </p:nvSpPr>
        <p:spPr>
          <a:xfrm>
            <a:off x="4344670" y="1339321"/>
            <a:ext cx="454660" cy="255389"/>
          </a:xfrm>
          <a:prstGeom prst="roundRect">
            <a:avLst/>
          </a:prstGeom>
          <a:solidFill>
            <a:srgbClr val="92C959"/>
          </a:solidFill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ko-KR" altLang="en-US" sz="1500" b="1" dirty="0">
                <a:solidFill>
                  <a:schemeClr val="bg1"/>
                </a:solidFill>
              </a:rPr>
              <a:t>존중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48F0D34-6268-FB10-53C2-5CC96BF9E083}"/>
              </a:ext>
            </a:extLst>
          </p:cNvPr>
          <p:cNvSpPr txBox="1"/>
          <p:nvPr/>
        </p:nvSpPr>
        <p:spPr>
          <a:xfrm>
            <a:off x="6054090" y="1193764"/>
            <a:ext cx="844550" cy="255389"/>
          </a:xfrm>
          <a:prstGeom prst="roundRect">
            <a:avLst/>
          </a:prstGeom>
          <a:solidFill>
            <a:srgbClr val="92C959"/>
          </a:solidFill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ko-KR" altLang="en-US" sz="1500" b="1" dirty="0">
                <a:solidFill>
                  <a:schemeClr val="bg1"/>
                </a:solidFill>
              </a:rPr>
              <a:t>침해 금지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9408A94-6E64-89CD-CD84-A30DE4984E5E}"/>
              </a:ext>
            </a:extLst>
          </p:cNvPr>
          <p:cNvSpPr txBox="1"/>
          <p:nvPr/>
        </p:nvSpPr>
        <p:spPr>
          <a:xfrm>
            <a:off x="7958455" y="1193764"/>
            <a:ext cx="686436" cy="255389"/>
          </a:xfrm>
          <a:prstGeom prst="roundRect">
            <a:avLst/>
          </a:prstGeom>
          <a:solidFill>
            <a:srgbClr val="92C959"/>
          </a:solidFill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ko-KR" altLang="en-US" sz="1500" b="1" dirty="0">
                <a:solidFill>
                  <a:schemeClr val="bg1"/>
                </a:solidFill>
              </a:rPr>
              <a:t>책임성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2B7DFE7-6AC4-4667-AEB2-E7B983296A80}"/>
              </a:ext>
            </a:extLst>
          </p:cNvPr>
          <p:cNvSpPr txBox="1"/>
          <p:nvPr/>
        </p:nvSpPr>
        <p:spPr>
          <a:xfrm>
            <a:off x="7958455" y="3764555"/>
            <a:ext cx="686436" cy="255389"/>
          </a:xfrm>
          <a:prstGeom prst="roundRect">
            <a:avLst/>
          </a:prstGeom>
          <a:solidFill>
            <a:srgbClr val="92C959"/>
          </a:solidFill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ko-KR" altLang="en-US" sz="1500" b="1" dirty="0">
                <a:solidFill>
                  <a:schemeClr val="bg1"/>
                </a:solidFill>
              </a:rPr>
              <a:t>투명성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E9E18F02-B3C7-BABE-27C2-75A17E7A2D7E}"/>
              </a:ext>
            </a:extLst>
          </p:cNvPr>
          <p:cNvSpPr txBox="1"/>
          <p:nvPr/>
        </p:nvSpPr>
        <p:spPr>
          <a:xfrm>
            <a:off x="6054090" y="3636860"/>
            <a:ext cx="844550" cy="255389"/>
          </a:xfrm>
          <a:prstGeom prst="roundRect">
            <a:avLst/>
          </a:prstGeom>
          <a:solidFill>
            <a:srgbClr val="92C959"/>
          </a:solidFill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ko-KR" altLang="en-US" sz="1500" b="1" dirty="0">
                <a:solidFill>
                  <a:schemeClr val="bg1"/>
                </a:solidFill>
              </a:rPr>
              <a:t>데이터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26EA0CAD-B6B0-41FF-D584-4636525E4EF5}"/>
              </a:ext>
            </a:extLst>
          </p:cNvPr>
          <p:cNvSpPr txBox="1"/>
          <p:nvPr/>
        </p:nvSpPr>
        <p:spPr>
          <a:xfrm>
            <a:off x="6249035" y="3892249"/>
            <a:ext cx="454660" cy="255389"/>
          </a:xfrm>
          <a:prstGeom prst="roundRect">
            <a:avLst/>
          </a:prstGeom>
          <a:solidFill>
            <a:srgbClr val="92C959"/>
          </a:solidFill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ko-KR" altLang="en-US" sz="1500" b="1" dirty="0">
                <a:solidFill>
                  <a:schemeClr val="bg1"/>
                </a:solidFill>
              </a:rPr>
              <a:t>관리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CABD78A-E2C1-8AB5-966D-1DA8836C6946}"/>
              </a:ext>
            </a:extLst>
          </p:cNvPr>
          <p:cNvSpPr txBox="1"/>
          <p:nvPr/>
        </p:nvSpPr>
        <p:spPr>
          <a:xfrm>
            <a:off x="4228782" y="3764555"/>
            <a:ext cx="686436" cy="255389"/>
          </a:xfrm>
          <a:prstGeom prst="roundRect">
            <a:avLst/>
          </a:prstGeom>
          <a:solidFill>
            <a:srgbClr val="92C959"/>
          </a:solidFill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ko-KR" altLang="en-US" sz="1500" b="1">
                <a:solidFill>
                  <a:schemeClr val="bg1"/>
                </a:solidFill>
              </a:rPr>
              <a:t>연대성</a:t>
            </a:r>
            <a:endParaRPr lang="ko-KR" altLang="en-US" sz="1500" b="1" dirty="0">
              <a:solidFill>
                <a:schemeClr val="bg1"/>
              </a:solidFill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1F2D52A-6731-AE92-18A9-82FB8D13F7D3}"/>
              </a:ext>
            </a:extLst>
          </p:cNvPr>
          <p:cNvSpPr txBox="1"/>
          <p:nvPr/>
        </p:nvSpPr>
        <p:spPr>
          <a:xfrm>
            <a:off x="2292032" y="3764555"/>
            <a:ext cx="686436" cy="255389"/>
          </a:xfrm>
          <a:prstGeom prst="roundRect">
            <a:avLst/>
          </a:prstGeom>
          <a:solidFill>
            <a:srgbClr val="92C959"/>
          </a:solidFill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ko-KR" altLang="en-US" sz="1500" b="1">
                <a:solidFill>
                  <a:schemeClr val="bg1"/>
                </a:solidFill>
              </a:rPr>
              <a:t>공공성</a:t>
            </a:r>
            <a:endParaRPr lang="ko-KR" altLang="en-US" sz="1500" b="1" dirty="0">
              <a:solidFill>
                <a:schemeClr val="bg1"/>
              </a:solidFill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7DDB5D71-7AC5-C965-DC34-D063C8985E4E}"/>
              </a:ext>
            </a:extLst>
          </p:cNvPr>
          <p:cNvSpPr txBox="1"/>
          <p:nvPr/>
        </p:nvSpPr>
        <p:spPr>
          <a:xfrm>
            <a:off x="450156" y="3764555"/>
            <a:ext cx="686436" cy="255389"/>
          </a:xfrm>
          <a:prstGeom prst="roundRect">
            <a:avLst/>
          </a:prstGeom>
          <a:solidFill>
            <a:srgbClr val="92C959"/>
          </a:solidFill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ko-KR" altLang="en-US" sz="1500" b="1" dirty="0">
                <a:solidFill>
                  <a:schemeClr val="bg1"/>
                </a:solidFill>
              </a:rPr>
              <a:t>안전성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ED74DD5-1F93-F42C-D030-D2D6C0863653}"/>
              </a:ext>
            </a:extLst>
          </p:cNvPr>
          <p:cNvSpPr txBox="1"/>
          <p:nvPr/>
        </p:nvSpPr>
        <p:spPr>
          <a:xfrm>
            <a:off x="77238" y="1708667"/>
            <a:ext cx="1492943" cy="1178043"/>
          </a:xfrm>
          <a:prstGeom prst="rect">
            <a:avLst/>
          </a:prstGeom>
          <a:solidFill>
            <a:srgbClr val="DCECCA"/>
          </a:solidFill>
        </p:spPr>
        <p:txBody>
          <a:bodyPr wrap="square" lIns="0" tIns="0" rIns="0" bIns="0" rtlCol="0">
            <a:noAutofit/>
          </a:bodyPr>
          <a:lstStyle/>
          <a:p>
            <a:pPr latinLnBrk="1">
              <a:lnSpc>
                <a:spcPts val="2500"/>
              </a:lnSpc>
            </a:pPr>
            <a:r>
              <a:rPr lang="ko-KR" altLang="en-US" sz="1500" dirty="0"/>
              <a:t>인간의 권리와 자유를 침해하지 않아야 한다</a:t>
            </a:r>
            <a:r>
              <a:rPr lang="en-US" altLang="ko-KR" sz="1500" dirty="0"/>
              <a:t>.</a:t>
            </a:r>
            <a:endParaRPr lang="ko-KR" altLang="en-US" sz="1500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6CAD2758-A396-83B1-435E-8FFBD140389A}"/>
              </a:ext>
            </a:extLst>
          </p:cNvPr>
          <p:cNvSpPr txBox="1"/>
          <p:nvPr/>
        </p:nvSpPr>
        <p:spPr>
          <a:xfrm>
            <a:off x="1896802" y="1708667"/>
            <a:ext cx="1492943" cy="1627392"/>
          </a:xfrm>
          <a:prstGeom prst="rect">
            <a:avLst/>
          </a:prstGeom>
          <a:solidFill>
            <a:srgbClr val="DCECCA"/>
          </a:solidFill>
        </p:spPr>
        <p:txBody>
          <a:bodyPr wrap="square" lIns="0" tIns="0" rIns="0" bIns="0" rtlCol="0">
            <a:noAutofit/>
          </a:bodyPr>
          <a:lstStyle/>
          <a:p>
            <a:pPr latinLnBrk="1">
              <a:lnSpc>
                <a:spcPts val="2200"/>
              </a:lnSpc>
            </a:pPr>
            <a:r>
              <a:rPr lang="ko-KR" altLang="en-US" sz="1500" spc="-70" dirty="0"/>
              <a:t>인공지능을 개발</a:t>
            </a:r>
            <a:r>
              <a:rPr lang="en-US" altLang="ko-KR" sz="1500" spc="-70" dirty="0"/>
              <a:t>, </a:t>
            </a:r>
            <a:r>
              <a:rPr lang="ko-KR" altLang="en-US" sz="1500" spc="-70" dirty="0"/>
              <a:t>활용하는 과정에서 개인의 사생활은 보호되어야 하며 개인 정보 오용을 최소화해야 한다</a:t>
            </a:r>
            <a:r>
              <a:rPr lang="en-US" altLang="ko-KR" sz="1500" spc="-70" dirty="0"/>
              <a:t>.</a:t>
            </a:r>
            <a:endParaRPr lang="ko-KR" altLang="en-US" sz="1500" spc="-70" dirty="0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C3952445-98DC-8D63-8CD6-F834E8CC1889}"/>
              </a:ext>
            </a:extLst>
          </p:cNvPr>
          <p:cNvSpPr txBox="1"/>
          <p:nvPr/>
        </p:nvSpPr>
        <p:spPr>
          <a:xfrm>
            <a:off x="3816291" y="1708667"/>
            <a:ext cx="1492943" cy="1170423"/>
          </a:xfrm>
          <a:prstGeom prst="rect">
            <a:avLst/>
          </a:prstGeom>
          <a:solidFill>
            <a:srgbClr val="DCECCA"/>
          </a:solidFill>
        </p:spPr>
        <p:txBody>
          <a:bodyPr wrap="square" lIns="0" tIns="0" rIns="0" bIns="0" rtlCol="0">
            <a:noAutofit/>
          </a:bodyPr>
          <a:lstStyle/>
          <a:p>
            <a:pPr latinLnBrk="1">
              <a:lnSpc>
                <a:spcPts val="2500"/>
              </a:lnSpc>
            </a:pPr>
            <a:r>
              <a:rPr lang="ko-KR" altLang="en-US" sz="1500" spc="-70" dirty="0"/>
              <a:t>성</a:t>
            </a:r>
            <a:r>
              <a:rPr lang="en-US" altLang="ko-KR" sz="1500" spc="-70" dirty="0"/>
              <a:t>, </a:t>
            </a:r>
            <a:r>
              <a:rPr lang="ko-KR" altLang="en-US" sz="1500" spc="-70" dirty="0"/>
              <a:t>연령</a:t>
            </a:r>
            <a:r>
              <a:rPr lang="en-US" altLang="ko-KR" sz="1500" spc="-70" dirty="0"/>
              <a:t>, </a:t>
            </a:r>
            <a:r>
              <a:rPr lang="ko-KR" altLang="en-US" sz="1500" spc="-70" dirty="0"/>
              <a:t>지역</a:t>
            </a:r>
            <a:r>
              <a:rPr lang="en-US" altLang="ko-KR" sz="1500" spc="-70" dirty="0"/>
              <a:t>, </a:t>
            </a:r>
            <a:r>
              <a:rPr lang="ko-KR" altLang="en-US" sz="1500" spc="-70" dirty="0"/>
              <a:t>인종 등 편향과 차별을 최소화해야 한다</a:t>
            </a:r>
            <a:r>
              <a:rPr lang="en-US" altLang="ko-KR" sz="1500" spc="-70" dirty="0"/>
              <a:t>.</a:t>
            </a:r>
            <a:endParaRPr lang="ko-KR" altLang="en-US" sz="1500" spc="-70" dirty="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D2532727-581D-2B90-488C-FAA3642E97B3}"/>
              </a:ext>
            </a:extLst>
          </p:cNvPr>
          <p:cNvSpPr txBox="1"/>
          <p:nvPr/>
        </p:nvSpPr>
        <p:spPr>
          <a:xfrm>
            <a:off x="5783437" y="1708667"/>
            <a:ext cx="1492943" cy="1178996"/>
          </a:xfrm>
          <a:prstGeom prst="rect">
            <a:avLst/>
          </a:prstGeom>
          <a:solidFill>
            <a:srgbClr val="DCECCA"/>
          </a:solidFill>
        </p:spPr>
        <p:txBody>
          <a:bodyPr wrap="square" lIns="0" tIns="0" rIns="0" bIns="0" rtlCol="0">
            <a:noAutofit/>
          </a:bodyPr>
          <a:lstStyle/>
          <a:p>
            <a:pPr latinLnBrk="1">
              <a:lnSpc>
                <a:spcPts val="2200"/>
              </a:lnSpc>
            </a:pPr>
            <a:r>
              <a:rPr lang="ko-KR" altLang="en-US" sz="1500" dirty="0"/>
              <a:t>인간에게 직접적인 해를 입히는 목적으로는 활용하지 않아야 한다</a:t>
            </a:r>
            <a:r>
              <a:rPr lang="en-US" altLang="ko-KR" sz="1500" dirty="0"/>
              <a:t>.</a:t>
            </a:r>
            <a:endParaRPr lang="ko-KR" altLang="en-US" sz="1500" dirty="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0C6F867C-F70C-DF3A-89DB-40982CAE770C}"/>
              </a:ext>
            </a:extLst>
          </p:cNvPr>
          <p:cNvSpPr txBox="1"/>
          <p:nvPr/>
        </p:nvSpPr>
        <p:spPr>
          <a:xfrm>
            <a:off x="7573819" y="1708667"/>
            <a:ext cx="1492943" cy="1424703"/>
          </a:xfrm>
          <a:prstGeom prst="rect">
            <a:avLst/>
          </a:prstGeom>
          <a:solidFill>
            <a:srgbClr val="DCECCA"/>
          </a:solidFill>
        </p:spPr>
        <p:txBody>
          <a:bodyPr wrap="square" lIns="0" tIns="0" rIns="0" bIns="0" rtlCol="0">
            <a:noAutofit/>
          </a:bodyPr>
          <a:lstStyle/>
          <a:p>
            <a:pPr latinLnBrk="1">
              <a:lnSpc>
                <a:spcPts val="2200"/>
              </a:lnSpc>
            </a:pPr>
            <a:r>
              <a:rPr lang="ko-KR" altLang="en-US" sz="1500" dirty="0"/>
              <a:t>인공지능 설계</a:t>
            </a:r>
            <a:r>
              <a:rPr lang="en-US" altLang="ko-KR" sz="1500" dirty="0"/>
              <a:t>·</a:t>
            </a:r>
            <a:r>
              <a:rPr lang="ko-KR" altLang="en-US" sz="1500" dirty="0"/>
              <a:t>개발자</a:t>
            </a:r>
            <a:r>
              <a:rPr lang="en-US" altLang="ko-KR" sz="1500" dirty="0"/>
              <a:t>, </a:t>
            </a:r>
            <a:r>
              <a:rPr lang="ko-KR" altLang="en-US" sz="1500" dirty="0"/>
              <a:t>서비스 제공자</a:t>
            </a:r>
            <a:r>
              <a:rPr lang="en-US" altLang="ko-KR" sz="1500" dirty="0"/>
              <a:t>, </a:t>
            </a:r>
            <a:r>
              <a:rPr lang="ko-KR" altLang="en-US" sz="1500" dirty="0"/>
              <a:t>사용자 간의 책임 소재를 명확하게 해야 한다</a:t>
            </a:r>
            <a:r>
              <a:rPr lang="en-US" altLang="ko-KR" sz="1500" dirty="0"/>
              <a:t>.</a:t>
            </a:r>
            <a:endParaRPr lang="ko-KR" altLang="en-US" sz="1500" dirty="0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8E48D333-B2A0-CBA1-F007-249F4BDFDE28}"/>
              </a:ext>
            </a:extLst>
          </p:cNvPr>
          <p:cNvSpPr txBox="1"/>
          <p:nvPr/>
        </p:nvSpPr>
        <p:spPr>
          <a:xfrm>
            <a:off x="73892" y="4281500"/>
            <a:ext cx="1492943" cy="1685804"/>
          </a:xfrm>
          <a:prstGeom prst="rect">
            <a:avLst/>
          </a:prstGeom>
          <a:solidFill>
            <a:srgbClr val="DCECCA"/>
          </a:solidFill>
        </p:spPr>
        <p:txBody>
          <a:bodyPr wrap="square" lIns="0" tIns="0" rIns="0" bIns="0" rtlCol="0">
            <a:noAutofit/>
          </a:bodyPr>
          <a:lstStyle/>
          <a:p>
            <a:pPr latinLnBrk="1">
              <a:lnSpc>
                <a:spcPts val="2200"/>
              </a:lnSpc>
            </a:pPr>
            <a:r>
              <a:rPr lang="ko-KR" altLang="en-US" sz="1500" dirty="0"/>
              <a:t>인공지능 활용 과정에서 오류나 침해가 발생할 경우 사용자가 작동을 제어할 수 있어야</a:t>
            </a:r>
          </a:p>
          <a:p>
            <a:pPr latinLnBrk="1">
              <a:lnSpc>
                <a:spcPts val="2200"/>
              </a:lnSpc>
            </a:pPr>
            <a:r>
              <a:rPr lang="ko-KR" altLang="en-US" sz="1500" dirty="0"/>
              <a:t>한다</a:t>
            </a:r>
            <a:r>
              <a:rPr lang="en-US" altLang="ko-KR" sz="1500" dirty="0"/>
              <a:t>.</a:t>
            </a:r>
            <a:endParaRPr lang="ko-KR" altLang="en-US" sz="1500" dirty="0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A851697B-1D9D-AA6A-0252-A398B8A25902}"/>
              </a:ext>
            </a:extLst>
          </p:cNvPr>
          <p:cNvSpPr txBox="1"/>
          <p:nvPr/>
        </p:nvSpPr>
        <p:spPr>
          <a:xfrm>
            <a:off x="1896802" y="4281500"/>
            <a:ext cx="1492943" cy="1547258"/>
          </a:xfrm>
          <a:prstGeom prst="rect">
            <a:avLst/>
          </a:prstGeom>
          <a:solidFill>
            <a:srgbClr val="DCECCA"/>
          </a:solidFill>
        </p:spPr>
        <p:txBody>
          <a:bodyPr wrap="square" lIns="0" tIns="0" rIns="0" bIns="0" rtlCol="0">
            <a:noAutofit/>
          </a:bodyPr>
          <a:lstStyle/>
          <a:p>
            <a:pPr latinLnBrk="1">
              <a:lnSpc>
                <a:spcPts val="2400"/>
              </a:lnSpc>
            </a:pPr>
            <a:r>
              <a:rPr lang="ko-KR" altLang="en-US" sz="1500" spc="-100" dirty="0"/>
              <a:t>개인의 행복 </a:t>
            </a:r>
            <a:r>
              <a:rPr lang="ko-KR" altLang="en-US" sz="1500" spc="-100" dirty="0" err="1"/>
              <a:t>추구뿐</a:t>
            </a:r>
            <a:r>
              <a:rPr lang="ko-KR" altLang="en-US" sz="1500" spc="-100" dirty="0"/>
              <a:t> 아니라 사회적 공공성 증진과 인류의 공동 이익을 위해 활용해야 한다</a:t>
            </a:r>
            <a:r>
              <a:rPr lang="en-US" altLang="ko-KR" sz="1500" spc="-100" dirty="0"/>
              <a:t>.</a:t>
            </a:r>
            <a:endParaRPr lang="ko-KR" altLang="en-US" sz="1500" spc="-100" dirty="0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32BCA9BC-D728-6FBD-B025-0D0C55E6112C}"/>
              </a:ext>
            </a:extLst>
          </p:cNvPr>
          <p:cNvSpPr txBox="1"/>
          <p:nvPr/>
        </p:nvSpPr>
        <p:spPr>
          <a:xfrm>
            <a:off x="3825528" y="4281500"/>
            <a:ext cx="1492943" cy="1538022"/>
          </a:xfrm>
          <a:prstGeom prst="rect">
            <a:avLst/>
          </a:prstGeom>
          <a:solidFill>
            <a:srgbClr val="DCECCA"/>
          </a:solidFill>
        </p:spPr>
        <p:txBody>
          <a:bodyPr wrap="square" lIns="0" tIns="0" rIns="0" bIns="0" rtlCol="0">
            <a:noAutofit/>
          </a:bodyPr>
          <a:lstStyle/>
          <a:p>
            <a:pPr latinLnBrk="1">
              <a:lnSpc>
                <a:spcPts val="2400"/>
              </a:lnSpc>
            </a:pPr>
            <a:r>
              <a:rPr lang="ko-KR" altLang="en-US" sz="1500" spc="-100" dirty="0"/>
              <a:t>다양한 집단 간의 연대성과 참여 기회 보장이 이루어져야 하며 국제 사회가 협력해야 한다</a:t>
            </a:r>
            <a:r>
              <a:rPr lang="en-US" altLang="ko-KR" sz="1500" spc="-100" dirty="0"/>
              <a:t>.</a:t>
            </a:r>
            <a:endParaRPr lang="ko-KR" altLang="en-US" sz="1500" spc="-100" dirty="0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D75C56A1-D5DF-8D3D-F489-8EE018C027CE}"/>
              </a:ext>
            </a:extLst>
          </p:cNvPr>
          <p:cNvSpPr txBox="1"/>
          <p:nvPr/>
        </p:nvSpPr>
        <p:spPr>
          <a:xfrm>
            <a:off x="5754255" y="4281500"/>
            <a:ext cx="1492943" cy="1630385"/>
          </a:xfrm>
          <a:prstGeom prst="rect">
            <a:avLst/>
          </a:prstGeom>
          <a:solidFill>
            <a:srgbClr val="DCECCA"/>
          </a:solidFill>
        </p:spPr>
        <p:txBody>
          <a:bodyPr wrap="square" lIns="0" tIns="0" rIns="0" bIns="0" rtlCol="0">
            <a:noAutofit/>
          </a:bodyPr>
          <a:lstStyle/>
          <a:p>
            <a:pPr latinLnBrk="1">
              <a:lnSpc>
                <a:spcPts val="2500"/>
              </a:lnSpc>
            </a:pPr>
            <a:r>
              <a:rPr lang="ko-KR" altLang="en-US" sz="1500" spc="-100" dirty="0"/>
              <a:t>목적에 부합하도록 활용해야 하며</a:t>
            </a:r>
            <a:r>
              <a:rPr lang="en-US" altLang="ko-KR" sz="1500" spc="-100" dirty="0"/>
              <a:t>, </a:t>
            </a:r>
            <a:r>
              <a:rPr lang="ko-KR" altLang="en-US" sz="1500" spc="-100" dirty="0"/>
              <a:t>데이터 편향성이 최소화되도록 품질과 위험을 관리해야 한다</a:t>
            </a:r>
            <a:r>
              <a:rPr lang="en-US" altLang="ko-KR" sz="1500" spc="-100" dirty="0"/>
              <a:t>.</a:t>
            </a:r>
            <a:endParaRPr lang="ko-KR" altLang="en-US" sz="1500" spc="-100" dirty="0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4B008D9E-85BA-3C8D-317E-A9C7BC8451EC}"/>
              </a:ext>
            </a:extLst>
          </p:cNvPr>
          <p:cNvSpPr txBox="1"/>
          <p:nvPr/>
        </p:nvSpPr>
        <p:spPr>
          <a:xfrm>
            <a:off x="7593389" y="4281500"/>
            <a:ext cx="1492943" cy="2125650"/>
          </a:xfrm>
          <a:prstGeom prst="rect">
            <a:avLst/>
          </a:prstGeom>
          <a:solidFill>
            <a:srgbClr val="DCECCA"/>
          </a:solidFill>
        </p:spPr>
        <p:txBody>
          <a:bodyPr wrap="square" lIns="0" tIns="0" rIns="0" bIns="0" rtlCol="0">
            <a:noAutofit/>
          </a:bodyPr>
          <a:lstStyle/>
          <a:p>
            <a:pPr latinLnBrk="1">
              <a:lnSpc>
                <a:spcPts val="2100"/>
              </a:lnSpc>
            </a:pPr>
            <a:r>
              <a:rPr lang="ko-KR" altLang="en-US" sz="1500" spc="-70" dirty="0"/>
              <a:t>인공지능 활용 상황에 적합한 수준의 투명성과 설명 가능성을 높이도록 노력해야 하며</a:t>
            </a:r>
            <a:r>
              <a:rPr lang="en-US" altLang="ko-KR" sz="1500" spc="-70" dirty="0"/>
              <a:t>, </a:t>
            </a:r>
            <a:r>
              <a:rPr lang="ko-KR" altLang="en-US" sz="1500" spc="-70" dirty="0"/>
              <a:t>서비스 제공자는 유</a:t>
            </a:r>
          </a:p>
          <a:p>
            <a:pPr latinLnBrk="1">
              <a:lnSpc>
                <a:spcPts val="2100"/>
              </a:lnSpc>
            </a:pPr>
            <a:r>
              <a:rPr lang="ko-KR" altLang="en-US" sz="1500" spc="-70" dirty="0"/>
              <a:t>사항을 사전에 안내해야 한다</a:t>
            </a:r>
            <a:r>
              <a:rPr lang="en-US" altLang="ko-KR" sz="1500" spc="-70" dirty="0"/>
              <a:t>.</a:t>
            </a:r>
            <a:endParaRPr lang="ko-KR" altLang="en-US" sz="1500" spc="-70" dirty="0"/>
          </a:p>
        </p:txBody>
      </p:sp>
    </p:spTree>
    <p:extLst>
      <p:ext uri="{BB962C8B-B14F-4D97-AF65-F5344CB8AC3E}">
        <p14:creationId xmlns:p14="http://schemas.microsoft.com/office/powerpoint/2010/main" val="20742213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255</TotalTime>
  <Words>166</Words>
  <Application>Microsoft Office PowerPoint</Application>
  <PresentationFormat>화면 슬라이드 쇼(4:3)</PresentationFormat>
  <Paragraphs>35</Paragraphs>
  <Slides>2</Slides>
  <Notes>2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7" baseType="lpstr">
      <vt:lpstr>맑은 고딕</vt:lpstr>
      <vt:lpstr>Arial</vt:lpstr>
      <vt:lpstr>Calibri</vt:lpstr>
      <vt:lpstr>Calibri Light</vt:lpstr>
      <vt:lpstr>Office 테마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지연 김</dc:creator>
  <cp:lastModifiedBy>지연 김</cp:lastModifiedBy>
  <cp:revision>29</cp:revision>
  <dcterms:created xsi:type="dcterms:W3CDTF">2024-11-29T07:51:56Z</dcterms:created>
  <dcterms:modified xsi:type="dcterms:W3CDTF">2025-01-21T00:49:55Z</dcterms:modified>
</cp:coreProperties>
</file>